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lvl1pPr algn="ctr" defTabSz="825500">
      <a:defRPr sz="5000">
        <a:latin typeface="+mn-lt"/>
        <a:ea typeface="+mn-ea"/>
        <a:cs typeface="+mn-cs"/>
        <a:sym typeface="Helvetica Light"/>
      </a:defRPr>
    </a:lvl1pPr>
    <a:lvl2pPr indent="228600" algn="ctr" defTabSz="825500">
      <a:defRPr sz="5000">
        <a:latin typeface="+mn-lt"/>
        <a:ea typeface="+mn-ea"/>
        <a:cs typeface="+mn-cs"/>
        <a:sym typeface="Helvetica Light"/>
      </a:defRPr>
    </a:lvl2pPr>
    <a:lvl3pPr indent="457200" algn="ctr" defTabSz="825500">
      <a:defRPr sz="5000">
        <a:latin typeface="+mn-lt"/>
        <a:ea typeface="+mn-ea"/>
        <a:cs typeface="+mn-cs"/>
        <a:sym typeface="Helvetica Light"/>
      </a:defRPr>
    </a:lvl3pPr>
    <a:lvl4pPr indent="685800" algn="ctr" defTabSz="825500">
      <a:defRPr sz="5000">
        <a:latin typeface="+mn-lt"/>
        <a:ea typeface="+mn-ea"/>
        <a:cs typeface="+mn-cs"/>
        <a:sym typeface="Helvetica Light"/>
      </a:defRPr>
    </a:lvl4pPr>
    <a:lvl5pPr indent="914400" algn="ctr" defTabSz="825500">
      <a:defRPr sz="5000">
        <a:latin typeface="+mn-lt"/>
        <a:ea typeface="+mn-ea"/>
        <a:cs typeface="+mn-cs"/>
        <a:sym typeface="Helvetica Light"/>
      </a:defRPr>
    </a:lvl5pPr>
    <a:lvl6pPr indent="1143000" algn="ctr" defTabSz="825500">
      <a:defRPr sz="5000">
        <a:latin typeface="+mn-lt"/>
        <a:ea typeface="+mn-ea"/>
        <a:cs typeface="+mn-cs"/>
        <a:sym typeface="Helvetica Light"/>
      </a:defRPr>
    </a:lvl6pPr>
    <a:lvl7pPr indent="1371600" algn="ctr" defTabSz="825500">
      <a:defRPr sz="5000">
        <a:latin typeface="+mn-lt"/>
        <a:ea typeface="+mn-ea"/>
        <a:cs typeface="+mn-cs"/>
        <a:sym typeface="Helvetica Light"/>
      </a:defRPr>
    </a:lvl7pPr>
    <a:lvl8pPr indent="1600200" algn="ctr" defTabSz="825500">
      <a:defRPr sz="5000">
        <a:latin typeface="+mn-lt"/>
        <a:ea typeface="+mn-ea"/>
        <a:cs typeface="+mn-cs"/>
        <a:sym typeface="Helvetica Light"/>
      </a:defRPr>
    </a:lvl8pPr>
    <a:lvl9pPr indent="1828800" algn="ctr" defTabSz="825500">
      <a:defRPr sz="50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ph type="sldImg"/>
          </p:nvPr>
        </p:nvSpPr>
        <p:spPr>
          <a:xfrm>
            <a:off x="1143000" y="685800"/>
            <a:ext cx="4572000" cy="3429000"/>
          </a:xfrm>
          <a:prstGeom prst="rect">
            <a:avLst/>
          </a:prstGeom>
        </p:spPr>
        <p:txBody>
          <a:bodyPr/>
          <a:lstStyle/>
          <a:p>
            <a:pPr lvl="0"/>
          </a:p>
        </p:txBody>
      </p:sp>
      <p:sp>
        <p:nvSpPr>
          <p:cNvPr id="316" name="Shape 31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lvl="0"/>
          </a:p>
        </p:txBody>
      </p:sp>
      <p:sp>
        <p:nvSpPr>
          <p:cNvPr id="378" name="Shape 378"/>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Here’s what’s happening. Software is eating the world, says Marc Andreesen. Every business is fundamentally becoming a software business. We believe the role that software plays inside an organization will define its future success. We only need to look at the famous examples of Amazon and Borders, Netflix and Blockbuster. iTunes and the Music Industry to see the writing on the wall for the traditional enterprise. Software is how companies engage with customers in the most meaningful and timely ways, powered by data insights and new devices. I’ll provide you with the URL to the original WSJ article. It’s a perspective we share and you may find it interesting and useful.</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 name="Shape 761"/>
          <p:cNvSpPr/>
          <p:nvPr>
            <p:ph type="sldImg"/>
          </p:nvPr>
        </p:nvSpPr>
        <p:spPr>
          <a:prstGeom prst="rect">
            <a:avLst/>
          </a:prstGeom>
        </p:spPr>
        <p:txBody>
          <a:bodyPr/>
          <a:lstStyle/>
          <a:p>
            <a:pPr lvl="0"/>
          </a:p>
        </p:txBody>
      </p:sp>
      <p:sp>
        <p:nvSpPr>
          <p:cNvPr id="762" name="Shape 762"/>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To Hours and Minutes where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 developer can just push their application and the platform Auto-select runtimes, Deploys app, provides a simple step to select and bind middleware.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And the operator can very quickly Establish infrastructure, Provision and Add capacity on demand with out downtime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Every app can be Scaled instantly while having all the enterprise Control, Authorization, Policies and HA requirements applied</a:t>
            </a:r>
            <a:endParaRPr sz="1100">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lvl="0"/>
          </a:p>
        </p:txBody>
      </p:sp>
      <p:sp>
        <p:nvSpPr>
          <p:cNvPr id="827" name="Shape 827"/>
          <p:cNvSpPr/>
          <p:nvPr>
            <p:ph type="body" sz="quarter" idx="1"/>
          </p:nvPr>
        </p:nvSpPr>
        <p:spPr>
          <a:prstGeom prst="rect">
            <a:avLst/>
          </a:prstGeom>
        </p:spPr>
        <p:txBody>
          <a:bodyPr/>
          <a:lstStyle/>
          <a:p>
            <a:pPr lvl="0" defTabSz="914400">
              <a:lnSpc>
                <a:spcPct val="100000"/>
              </a:lnSpc>
              <a:spcBef>
                <a:spcPts val="1200"/>
              </a:spcBef>
              <a:defRPr sz="1800"/>
            </a:pPr>
            <a:r>
              <a:rPr i="1" sz="1100">
                <a:solidFill>
                  <a:srgbClr val="008881"/>
                </a:solidFill>
                <a:latin typeface="Verdana"/>
                <a:ea typeface="Verdana"/>
                <a:cs typeface="Verdana"/>
                <a:sym typeface="Verdana"/>
              </a:rPr>
              <a:t>Rich open source heritage. Industry support to become defacto cloud platform.</a:t>
            </a:r>
            <a:endParaRPr sz="1100">
              <a:latin typeface="Verdana"/>
              <a:ea typeface="Verdana"/>
              <a:cs typeface="Verdana"/>
              <a:sym typeface="Verdana"/>
            </a:endParaRPr>
          </a:p>
          <a:p>
            <a:pPr lvl="0" defTabSz="914400">
              <a:lnSpc>
                <a:spcPct val="100000"/>
              </a:lnSpc>
              <a:spcBef>
                <a:spcPts val="1200"/>
              </a:spcBef>
              <a:defRPr sz="1800"/>
            </a:pPr>
            <a:endParaRPr i="1" sz="1100">
              <a:solidFill>
                <a:srgbClr val="00888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lvl="0"/>
          </a:p>
        </p:txBody>
      </p:sp>
      <p:sp>
        <p:nvSpPr>
          <p:cNvPr id="868" name="Shape 868"/>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CloudFoundry is the defacto PaaS stanard supported &amp; adopted by an enormous community of companies.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2" name="Shape 922"/>
          <p:cNvSpPr/>
          <p:nvPr>
            <p:ph type="sldImg"/>
          </p:nvPr>
        </p:nvSpPr>
        <p:spPr>
          <a:prstGeom prst="rect">
            <a:avLst/>
          </a:prstGeom>
        </p:spPr>
        <p:txBody>
          <a:bodyPr/>
          <a:lstStyle/>
          <a:p>
            <a:pPr lvl="0"/>
          </a:p>
        </p:txBody>
      </p:sp>
      <p:sp>
        <p:nvSpPr>
          <p:cNvPr id="923" name="Shape 923"/>
          <p:cNvSpPr/>
          <p:nvPr>
            <p:ph type="body" sz="quarter" idx="1"/>
          </p:nvPr>
        </p:nvSpPr>
        <p:spPr>
          <a:prstGeom prst="rect">
            <a:avLst/>
          </a:prstGeom>
        </p:spPr>
        <p:txBody>
          <a:bodyPr/>
          <a:lstStyle/>
          <a:p>
            <a:pPr lvl="0" defTabSz="914400">
              <a:lnSpc>
                <a:spcPct val="80000"/>
              </a:lnSpc>
              <a:spcBef>
                <a:spcPts val="1200"/>
              </a:spcBef>
              <a:defRPr sz="1800"/>
            </a:pPr>
            <a:r>
              <a:rPr sz="900">
                <a:latin typeface="Verdana"/>
                <a:ea typeface="Verdana"/>
                <a:cs typeface="Verdana"/>
                <a:sym typeface="Verdana"/>
              </a:rPr>
              <a:t>And finally, Pivotal CF aligns all 3 of these pillars (Dev, Services and Ops) with a common model for deployment, operations, and scale on any IaaS </a:t>
            </a:r>
            <a:r>
              <a:rPr sz="900">
                <a:latin typeface="Verdana Bold"/>
                <a:ea typeface="Verdana Bold"/>
                <a:cs typeface="Verdana Bold"/>
                <a:sym typeface="Verdana Bold"/>
              </a:rPr>
              <a:t>without</a:t>
            </a:r>
            <a:r>
              <a:rPr sz="900">
                <a:latin typeface="Verdana"/>
                <a:ea typeface="Verdana"/>
                <a:cs typeface="Verdana"/>
                <a:sym typeface="Verdana"/>
              </a:rPr>
              <a:t> changes in the application. This offers the customer a converged platform to build --- as IDC calls it -- 3</a:t>
            </a:r>
            <a:r>
              <a:rPr baseline="30000" sz="900">
                <a:latin typeface="Verdana"/>
                <a:ea typeface="Verdana"/>
                <a:cs typeface="Verdana"/>
                <a:sym typeface="Verdana"/>
              </a:rPr>
              <a:t>rd</a:t>
            </a:r>
            <a:r>
              <a:rPr sz="900">
                <a:latin typeface="Verdana"/>
                <a:ea typeface="Verdana"/>
                <a:cs typeface="Verdana"/>
                <a:sym typeface="Verdana"/>
              </a:rPr>
              <a:t> platform applications combining cloud, mobile, big data and social. This enables the new frontier to compete via software.</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CFOs and CIOs love Pivotal CF because with Enterprise, private PaaS you can unlock the investment 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Pivotal CF is multi-cloud which means you don’t have to decide at development time which cloud your app will run on. And you can move apps dynamically to the best cloud for the app, based on price, security, SLAs. Today, development on current IaaS means you build vendor-specific infrastructure calls into each app. Conversely, with Pivotal CF, the multi-cloud portability gives you freedom to move clouds and ensures you don’t get locked in as you build, or to go with lower cost or other best fit criteria.  Pivotal CF does this by abstracting the IaaS layer from each provider with 14 API calls.</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Here’s a good cost/opportunity example: Do you recall why Amazon dropped their prices by 45% last year? Because the day before, Google had announced their price drop of 50%.  So as a CFO, you want to take advantage of any price war and not have to choose ahead of time. You want to have the flexibility, to not only take advantage of your dc but take advantage of lowest cost public cloud as you like.</a:t>
            </a:r>
            <a:endParaRPr sz="1100">
              <a:latin typeface="Verdana"/>
              <a:ea typeface="Verdana"/>
              <a:cs typeface="Verdana"/>
              <a:sym typeface="Verdana"/>
            </a:endParaRPr>
          </a:p>
          <a:p>
            <a:pPr lvl="0" defTabSz="914400">
              <a:lnSpc>
                <a:spcPct val="80000"/>
              </a:lnSpc>
              <a:spcBef>
                <a:spcPts val="1200"/>
              </a:spcBef>
              <a:defRPr sz="1800"/>
            </a:pPr>
            <a:r>
              <a:rPr sz="1000">
                <a:latin typeface="Verdana"/>
                <a:ea typeface="Verdana"/>
                <a:cs typeface="Verdana"/>
                <a:sym typeface="Verdana"/>
              </a:rPr>
              <a:t>Put this 4 pillars together and you have a great value story for both application developers and cloud operators; as well as the IT Executive Buyers.  Lets recap:</a:t>
            </a:r>
            <a:endParaRPr sz="1100">
              <a:latin typeface="Verdana"/>
              <a:ea typeface="Verdana"/>
              <a:cs typeface="Verdana"/>
              <a:sym typeface="Verdana"/>
            </a:endParaRPr>
          </a:p>
          <a:p>
            <a:pPr lvl="0" marL="154305" indent="-154305" defTabSz="914400">
              <a:lnSpc>
                <a:spcPct val="80000"/>
              </a:lnSpc>
              <a:spcBef>
                <a:spcPts val="1200"/>
              </a:spcBef>
              <a:buSzPct val="100000"/>
              <a:buFont typeface="Arial"/>
              <a:buChar char="•"/>
              <a:defRPr sz="1800"/>
            </a:pPr>
            <a:r>
              <a:rPr sz="900">
                <a:latin typeface="Verdana Bold"/>
                <a:ea typeface="Verdana Bold"/>
                <a:cs typeface="Verdana Bold"/>
                <a:sym typeface="Verdana Bold"/>
              </a:rPr>
              <a:t>First for developers</a:t>
            </a:r>
            <a:r>
              <a:rPr sz="900">
                <a:latin typeface="Verdana"/>
                <a:ea typeface="Verdana"/>
                <a:cs typeface="Verdana"/>
                <a:sym typeface="Verdana"/>
              </a:rPr>
              <a:t>. </a:t>
            </a:r>
            <a:r>
              <a:rPr sz="1000">
                <a:latin typeface="Verdana"/>
                <a:ea typeface="Verdana"/>
                <a:cs typeface="Verdana"/>
                <a:sym typeface="Verdana"/>
              </a:rPr>
              <a:t>The Developer experience is where PaaS historically has focused, keeping developers happy with a revolutionary faster and simpler experience of how they deploy</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sz="1000">
                <a:latin typeface="Verdana Bold"/>
                <a:ea typeface="Verdana Bold"/>
                <a:cs typeface="Verdana Bold"/>
                <a:sym typeface="Verdana Bold"/>
              </a:rPr>
              <a:t>Second, this idea of an infinitely extensible ecosystem of Services comes to the enterprise. This Extensibility </a:t>
            </a:r>
            <a:r>
              <a:rPr sz="1000">
                <a:latin typeface="Verdana"/>
                <a:ea typeface="Verdana"/>
                <a:cs typeface="Verdana"/>
                <a:sym typeface="Verdana"/>
              </a:rPr>
              <a:t>is going to keep CTOs happy because she is going to want to have rapid access to the newest technologies. </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sz="1000">
                <a:latin typeface="Verdana Bold"/>
                <a:ea typeface="Verdana Bold"/>
                <a:cs typeface="Verdana Bold"/>
                <a:sym typeface="Verdana Bold"/>
              </a:rPr>
              <a:t>Third, Pivotal CF gives Cloud Operators a more efficient way </a:t>
            </a:r>
            <a:r>
              <a:rPr sz="1000">
                <a:latin typeface="Verdana"/>
                <a:ea typeface="Verdana"/>
                <a:cs typeface="Verdana"/>
                <a:sym typeface="Verdana"/>
              </a:rPr>
              <a:t>of managing apps that abstracts them from individual VM maintenance. </a:t>
            </a:r>
            <a:r>
              <a:rPr sz="1000">
                <a:latin typeface="Verdana Bold"/>
                <a:ea typeface="Verdana Bold"/>
                <a:cs typeface="Verdana Bold"/>
                <a:sym typeface="Verdana Bold"/>
              </a:rPr>
              <a:t>Built in to every app</a:t>
            </a:r>
            <a:r>
              <a:rPr sz="1000">
                <a:latin typeface="Verdana"/>
                <a:ea typeface="Verdana"/>
                <a:cs typeface="Verdana"/>
                <a:sym typeface="Verdana"/>
              </a:rPr>
              <a:t>  is auto scaling, auto healing, 4 levels of high availability. This makes IT Teams magnitudes more efficient and ensures that all technologies meet enterprise standards, while giving developers the flexibility they need to innovate.</a:t>
            </a:r>
            <a:endParaRPr sz="1000">
              <a:latin typeface="Verdana"/>
              <a:ea typeface="Verdana"/>
              <a:cs typeface="Verdana"/>
              <a:sym typeface="Verdana"/>
            </a:endParaRPr>
          </a:p>
          <a:p>
            <a:pPr lvl="0" marL="171450" indent="-171450" defTabSz="914400">
              <a:lnSpc>
                <a:spcPct val="80000"/>
              </a:lnSpc>
              <a:spcBef>
                <a:spcPts val="1200"/>
              </a:spcBef>
              <a:buSzPct val="100000"/>
              <a:buFont typeface="Arial"/>
              <a:buChar char="•"/>
              <a:defRPr sz="1800"/>
            </a:pPr>
            <a:r>
              <a:rPr sz="1000">
                <a:latin typeface="Verdana Bold"/>
                <a:ea typeface="Verdana Bold"/>
                <a:cs typeface="Verdana Bold"/>
                <a:sym typeface="Verdana Bold"/>
              </a:rPr>
              <a:t>And finally, CFOs and CIOs love Pivotal CF because with Enterprise, private PaaS you can unlock the investment </a:t>
            </a:r>
            <a:r>
              <a:rPr sz="1000">
                <a:latin typeface="Verdana"/>
                <a:ea typeface="Verdana"/>
                <a:cs typeface="Verdana"/>
                <a:sym typeface="Verdana"/>
              </a:rPr>
              <a:t>in your own data center infrastructure as well as leverage public clouds. You can turn your own private data center into this next generation platform to speed innovation. </a:t>
            </a:r>
            <a:endParaRPr sz="10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a:p>
            <a:pPr lvl="0" defTabSz="914400">
              <a:lnSpc>
                <a:spcPct val="8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8" name="Shape 928"/>
          <p:cNvSpPr/>
          <p:nvPr>
            <p:ph type="sldImg"/>
          </p:nvPr>
        </p:nvSpPr>
        <p:spPr>
          <a:prstGeom prst="rect">
            <a:avLst/>
          </a:prstGeom>
        </p:spPr>
        <p:txBody>
          <a:bodyPr/>
          <a:lstStyle/>
          <a:p>
            <a:pPr lvl="0"/>
          </a:p>
        </p:txBody>
      </p:sp>
      <p:sp>
        <p:nvSpPr>
          <p:cNvPr id="929" name="Shape 92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Note to Pivotal Field: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Our advise is to always start this discussion with PCF as the leading (with a huge head start) commercial version for Enterprises of OSS CF and that customer don’t want rely on OSS non-commercially supported codebase for their enterprise deployments. You way use the RHEL == PCF; OSS CF == Linux analogy. Only then you should talk about specifics of “what’s beyond OSS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 © Matt Rieder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Anyone who has attempted to construct production ready Cloud Foundry releases, including original and subsequent BOSH manifests, for each independent component and the entire holistic open source project, knows the true worth of PCF.</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PCF releases are tested within each core team before they are passed to an release engineering team to test the integration of these releases across products and infrastructures. When full integration fails, fixes are committed within an individual team, and re-tested across the full spectrum. Release engineering has also built a continuous integration pipeline to test that an existing installation can be upgraded by Ops Manager and CF BOSH between and across minor releases.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Attempting to reproduce Pivotal's release pipeline, through which a certified release is published, would require institutional knowledge, expertise, and feedback loops that are nonexistent outside of this organization. It is possible that an external team could monitor Cloud Foundry's discussion groups, watch the public trackers, report on integration problems between commits they felt were ready for a production system, patch problems, submit pull requests, build and run integration tests with each individual and cross component change, hand craft BOSH manifests for each turn of the crank, and replace Ops Manager with scripts that upgrade those manifests after discussing the properties that need modification.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ph type="sldImg"/>
          </p:nvPr>
        </p:nvSpPr>
        <p:spPr>
          <a:prstGeom prst="rect">
            <a:avLst/>
          </a:prstGeom>
        </p:spPr>
        <p:txBody>
          <a:bodyPr/>
          <a:lstStyle/>
          <a:p>
            <a:pPr lvl="0"/>
          </a:p>
        </p:txBody>
      </p:sp>
      <p:sp>
        <p:nvSpPr>
          <p:cNvPr id="956" name="Shape 956"/>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Is CF ready for prime time?  Baidu is the largest web property in China and serves 1 billion page views a day w/ Cloud Foundry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0" name="Shape 970"/>
          <p:cNvSpPr/>
          <p:nvPr>
            <p:ph type="sldImg"/>
          </p:nvPr>
        </p:nvSpPr>
        <p:spPr>
          <a:prstGeom prst="rect">
            <a:avLst/>
          </a:prstGeom>
        </p:spPr>
        <p:txBody>
          <a:bodyPr/>
          <a:lstStyle/>
          <a:p>
            <a:pPr lvl="0"/>
          </a:p>
        </p:txBody>
      </p:sp>
      <p:sp>
        <p:nvSpPr>
          <p:cNvPr id="971" name="Shape 971"/>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Rakuten traditional process on lhs – developer asks infrastructure team to request servers, make a VM, install middleware, configure the load balancers and so on. Developers are out of the deployment workflow in the company.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After they introduced rPaaS with Cloud Foundry, the developer just says “push his application(s)” to deploy their applications. Some of the developers integrated push with Jenkins so everything in the deployment process is automated.</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As a result, from actual users they saved on infrastructure operation costs/reduced by 90%. Benefits not only for application developers but for infrastructure engineers to free up time to develop new things for infrastructure.</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2" name="Shape 982"/>
          <p:cNvSpPr/>
          <p:nvPr>
            <p:ph type="sldImg"/>
          </p:nvPr>
        </p:nvSpPr>
        <p:spPr>
          <a:prstGeom prst="rect">
            <a:avLst/>
          </a:prstGeom>
        </p:spPr>
        <p:txBody>
          <a:bodyPr/>
          <a:lstStyle/>
          <a:p>
            <a:pPr lvl="0"/>
          </a:p>
        </p:txBody>
      </p:sp>
      <p:sp>
        <p:nvSpPr>
          <p:cNvPr id="983" name="Shape 983"/>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Comprehensive analysis of savings over the application lifecycle lead to extremely compelling #s for Warner music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lvl="0"/>
          </a:p>
        </p:txBody>
      </p:sp>
      <p:sp>
        <p:nvSpPr>
          <p:cNvPr id="420" name="Shape 420"/>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Innovators like facebook, twitter &amp; netflix have defined a new paradigm and set of expectations for technology.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User bases are growing (# of connected devices)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All of this leads to opportunity – if you can move fast enough</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This new paradigm necessitated a new platform &amp; new approach to development (3</a:t>
            </a:r>
            <a:r>
              <a:rPr baseline="30000" sz="1100">
                <a:latin typeface="Verdana"/>
                <a:ea typeface="Verdana"/>
                <a:cs typeface="Verdana"/>
                <a:sym typeface="Verdana"/>
              </a:rPr>
              <a:t>rd</a:t>
            </a:r>
            <a:r>
              <a:rPr sz="1100">
                <a:latin typeface="Verdana"/>
                <a:ea typeface="Verdana"/>
                <a:cs typeface="Verdana"/>
                <a:sym typeface="Verdana"/>
              </a:rPr>
              <a:t> platform)</a:t>
            </a:r>
            <a:endParaRPr sz="1100">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lvl="0"/>
          </a:p>
        </p:txBody>
      </p:sp>
      <p:sp>
        <p:nvSpPr>
          <p:cNvPr id="431" name="Shape 431"/>
          <p:cNvSpPr/>
          <p:nvPr>
            <p:ph type="body" sz="quarter" idx="1"/>
          </p:nvPr>
        </p:nvSpPr>
        <p:spPr>
          <a:prstGeom prst="rect">
            <a:avLst/>
          </a:prstGeom>
        </p:spPr>
        <p:txBody>
          <a:bodyPr/>
          <a:lstStyle>
            <a:lvl1pPr defTabSz="914400">
              <a:lnSpc>
                <a:spcPct val="100000"/>
              </a:lnSpc>
              <a:spcBef>
                <a:spcPts val="1200"/>
              </a:spcBef>
              <a:defRPr sz="2200">
                <a:latin typeface="Verdana"/>
                <a:ea typeface="Verdana"/>
                <a:cs typeface="Verdana"/>
                <a:sym typeface="Verdana"/>
              </a:defRPr>
            </a:lvl1pPr>
          </a:lstStyle>
          <a:p>
            <a:pPr lvl="0">
              <a:defRPr sz="1800"/>
            </a:pPr>
            <a:r>
              <a:rPr sz="2200"/>
              <a:t>When we established the predominant enterprise architecture paradigms, the vast majority of our clients were usually tethered to a desk with a workstation. Now that has flipped…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lvl="0"/>
          </a:p>
        </p:txBody>
      </p:sp>
      <p:sp>
        <p:nvSpPr>
          <p:cNvPr id="469" name="Shape 469"/>
          <p:cNvSpPr/>
          <p:nvPr>
            <p:ph type="body" sz="quarter" idx="1"/>
          </p:nvPr>
        </p:nvSpPr>
        <p:spPr>
          <a:prstGeom prst="rect">
            <a:avLst/>
          </a:prstGeom>
        </p:spPr>
        <p:txBody>
          <a:bodyPr/>
          <a:lstStyle/>
          <a:p>
            <a:pPr lvl="0" defTabSz="914400">
              <a:lnSpc>
                <a:spcPct val="100000"/>
              </a:lnSpc>
              <a:spcBef>
                <a:spcPts val="1200"/>
              </a:spcBef>
              <a:defRPr sz="1800"/>
            </a:pPr>
            <a:r>
              <a:rPr sz="1200">
                <a:solidFill>
                  <a:srgbClr val="8DD188"/>
                </a:solidFill>
                <a:latin typeface="Corbel"/>
                <a:ea typeface="Corbel"/>
                <a:cs typeface="Corbel"/>
                <a:sym typeface="Corbel"/>
              </a:rPr>
              <a:t>Expectations and opportunities are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of Users and amount of data is also growing exponentially</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Budgets are not</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We need to be smarter, better, faster or risk certain death (think: blockbuster)</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Be sure to explain we are in the 3</a:t>
            </a:r>
            <a:r>
              <a:rPr baseline="30000" sz="1200">
                <a:solidFill>
                  <a:srgbClr val="8DD188"/>
                </a:solidFill>
                <a:latin typeface="Corbel"/>
                <a:ea typeface="Corbel"/>
                <a:cs typeface="Corbel"/>
                <a:sym typeface="Corbel"/>
              </a:rPr>
              <a:t>rd</a:t>
            </a:r>
            <a:r>
              <a:rPr sz="1200">
                <a:solidFill>
                  <a:srgbClr val="8DD188"/>
                </a:solidFill>
                <a:latin typeface="Corbel"/>
                <a:ea typeface="Corbel"/>
                <a:cs typeface="Corbel"/>
                <a:sym typeface="Corbel"/>
              </a:rPr>
              <a:t> platform era</a:t>
            </a:r>
            <a:endParaRPr sz="1100">
              <a:latin typeface="Verdana"/>
              <a:ea typeface="Verdana"/>
              <a:cs typeface="Verdana"/>
              <a:sym typeface="Verdana"/>
            </a:endParaRPr>
          </a:p>
          <a:p>
            <a:pPr lvl="0" defTabSz="914400">
              <a:lnSpc>
                <a:spcPct val="100000"/>
              </a:lnSpc>
              <a:spcBef>
                <a:spcPts val="1200"/>
              </a:spcBef>
              <a:defRPr sz="1800"/>
            </a:pPr>
            <a:r>
              <a:rPr sz="1200">
                <a:solidFill>
                  <a:srgbClr val="8DD188"/>
                </a:solidFill>
                <a:latin typeface="Corbel"/>
                <a:ea typeface="Corbel"/>
                <a:cs typeface="Corbel"/>
                <a:sym typeface="Corbel"/>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lvl="0"/>
          </a:p>
        </p:txBody>
      </p:sp>
      <p:sp>
        <p:nvSpPr>
          <p:cNvPr id="514" name="Shape 514"/>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2</a:t>
            </a:r>
            <a:r>
              <a:rPr baseline="30000" sz="1100">
                <a:latin typeface="Verdana"/>
                <a:ea typeface="Verdana"/>
                <a:cs typeface="Verdana"/>
                <a:sym typeface="Verdana"/>
              </a:rPr>
              <a:t>nd</a:t>
            </a:r>
            <a:r>
              <a:rPr sz="1100">
                <a:latin typeface="Verdana"/>
                <a:ea typeface="Verdana"/>
                <a:cs typeface="Verdana"/>
                <a:sym typeface="Verdana"/>
              </a:rPr>
              <a:t> Platform vendors purposely created silos (all IBM or Oracle or nothing) stifling innovation and setting direction</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3</a:t>
            </a:r>
            <a:r>
              <a:rPr baseline="30000" sz="1100">
                <a:latin typeface="Verdana"/>
                <a:ea typeface="Verdana"/>
                <a:cs typeface="Verdana"/>
                <a:sym typeface="Verdana"/>
              </a:rPr>
              <a:t>rd</a:t>
            </a:r>
            <a:r>
              <a:rPr sz="1100">
                <a:latin typeface="Verdana"/>
                <a:ea typeface="Verdana"/>
                <a:cs typeface="Verdana"/>
                <a:sym typeface="Verdana"/>
              </a:rPr>
              <a:t> Platform vendors (cloud) are doing the same and making it even easier to get tied in without you realizing: e.g. use of SQS (simple queuing service) on AWS is totally proprietary</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Additionally, skill sets are vendor targeted rather than agnostic.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We need to follow standards so we can be more efficient today and be prepared for the future.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sldImg"/>
          </p:nvPr>
        </p:nvSpPr>
        <p:spPr>
          <a:prstGeom prst="rect">
            <a:avLst/>
          </a:prstGeom>
        </p:spPr>
        <p:txBody>
          <a:bodyPr/>
          <a:lstStyle/>
          <a:p>
            <a:pPr lvl="0"/>
          </a:p>
        </p:txBody>
      </p:sp>
      <p:sp>
        <p:nvSpPr>
          <p:cNvPr id="677" name="Shape 677"/>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PaaS in its most basic sense is an extension of the IaaS pattern to include management of runtimes, middleware, configuration,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Shape 708"/>
          <p:cNvSpPr/>
          <p:nvPr>
            <p:ph type="sldImg"/>
          </p:nvPr>
        </p:nvSpPr>
        <p:spPr>
          <a:prstGeom prst="rect">
            <a:avLst/>
          </a:prstGeom>
        </p:spPr>
        <p:txBody>
          <a:bodyPr/>
          <a:lstStyle/>
          <a:p>
            <a:pPr lvl="0"/>
          </a:p>
        </p:txBody>
      </p:sp>
      <p:sp>
        <p:nvSpPr>
          <p:cNvPr id="709" name="Shape 709"/>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endParaRPr sz="1100">
              <a:latin typeface="Verdana"/>
              <a:ea typeface="Verdana"/>
              <a:cs typeface="Verdana"/>
              <a:sym typeface="Verdana"/>
            </a:endParaRPr>
          </a:p>
          <a:p>
            <a:pPr lvl="0" defTabSz="914316">
              <a:lnSpc>
                <a:spcPct val="100000"/>
              </a:lnSpc>
              <a:spcBef>
                <a:spcPts val="1200"/>
              </a:spcBef>
              <a:defRPr sz="1800"/>
            </a:pPr>
            <a:r>
              <a:rPr sz="1100">
                <a:latin typeface="Verdana"/>
                <a:ea typeface="Verdana"/>
                <a:cs typeface="Verdana"/>
                <a:sym typeface="Verdana"/>
              </a:rPr>
              <a:t>Explain that for non-virtualized customers, the steps are even greater.</a:t>
            </a:r>
            <a:endParaRPr sz="1100">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lvl="0"/>
          </a:p>
        </p:txBody>
      </p:sp>
      <p:sp>
        <p:nvSpPr>
          <p:cNvPr id="738" name="Shape 738"/>
          <p:cNvSpPr/>
          <p:nvPr>
            <p:ph type="body" sz="quarter" idx="1"/>
          </p:nvPr>
        </p:nvSpPr>
        <p:spPr>
          <a:prstGeom prst="rect">
            <a:avLst/>
          </a:prstGeom>
        </p:spPr>
        <p:txBody>
          <a:bodyPr/>
          <a:lstStyle/>
          <a:p>
            <a:pPr lvl="0" defTabSz="914400">
              <a:lnSpc>
                <a:spcPct val="100000"/>
              </a:lnSpc>
              <a:spcBef>
                <a:spcPts val="1200"/>
              </a:spcBef>
              <a:defRPr sz="1800"/>
            </a:pPr>
            <a:r>
              <a:rPr sz="1100">
                <a:latin typeface="Verdana"/>
                <a:ea typeface="Verdana"/>
                <a:cs typeface="Verdana"/>
                <a:sym typeface="Verdana"/>
              </a:rPr>
              <a:t>Highlight that not only are the steps longer in IaaS, but often there are multiple groups involved (ie, Dev, Operations, etc).  </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Management of configuration information is often manual in IaaS (though not always).</a:t>
            </a:r>
            <a:endParaRPr sz="1100">
              <a:latin typeface="Verdana"/>
              <a:ea typeface="Verdana"/>
              <a:cs typeface="Verdana"/>
              <a:sym typeface="Verdana"/>
            </a:endParaRPr>
          </a:p>
          <a:p>
            <a:pPr lvl="0" defTabSz="914400">
              <a:lnSpc>
                <a:spcPct val="100000"/>
              </a:lnSpc>
              <a:spcBef>
                <a:spcPts val="1200"/>
              </a:spcBef>
              <a:defRPr sz="1800"/>
            </a:pPr>
            <a:r>
              <a:rPr sz="1100">
                <a:latin typeface="Verdana"/>
                <a:ea typeface="Verdana"/>
                <a:cs typeface="Verdana"/>
                <a:sym typeface="Verdana"/>
              </a:rPr>
              <a:t>Explain that for non-virtualized customers, the steps are even greater.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lvl="0"/>
          </a:p>
        </p:txBody>
      </p:sp>
      <p:sp>
        <p:nvSpPr>
          <p:cNvPr id="743" name="Shape 743"/>
          <p:cNvSpPr/>
          <p:nvPr>
            <p:ph type="body" sz="quarter" idx="1"/>
          </p:nvPr>
        </p:nvSpPr>
        <p:spPr>
          <a:prstGeom prst="rect">
            <a:avLst/>
          </a:prstGeom>
        </p:spPr>
        <p:txBody>
          <a:bodyPr/>
          <a:lstStyle>
            <a:lvl1pPr defTabSz="914400">
              <a:lnSpc>
                <a:spcPct val="100000"/>
              </a:lnSpc>
              <a:spcBef>
                <a:spcPts val="1200"/>
              </a:spcBef>
              <a:defRPr sz="1100">
                <a:latin typeface="Verdana"/>
                <a:ea typeface="Verdana"/>
                <a:cs typeface="Verdana"/>
                <a:sym typeface="Verdana"/>
              </a:defRPr>
            </a:lvl1pPr>
          </a:lstStyle>
          <a:p>
            <a:pPr lvl="0">
              <a:defRPr sz="1800"/>
            </a:pPr>
            <a:r>
              <a:rPr sz="1100"/>
              <a:t>Speed in the market place wins. Reducing the handoff points and automating to take the application lifecycle from months &lt;click&gt;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9" name="Shape 9"/>
          <p:cNvSpPr/>
          <p:nvPr>
            <p:ph type="title"/>
          </p:nvPr>
        </p:nvSpPr>
        <p:spPr>
          <a:xfrm>
            <a:off x="1778000" y="2298700"/>
            <a:ext cx="20828000" cy="46482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0" name="Shape 10"/>
          <p:cNvSpPr/>
          <p:nvPr>
            <p:ph type="body" idx="1"/>
          </p:nvPr>
        </p:nvSpPr>
        <p:spPr>
          <a:xfrm>
            <a:off x="1778000" y="7073900"/>
            <a:ext cx="20828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pic>
        <p:nvPicPr>
          <p:cNvPr id="11"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pic>
        <p:nvPicPr>
          <p:cNvPr id="36"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39"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41" name="Shape 4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2" name="Shape 4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43" name="Shape 4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4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46" name="Shape 4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 name="Shape 4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4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49" name="Shape 4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50" name="Shape 5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1" name="Shape 51"/>
          <p:cNvSpPr/>
          <p:nvPr>
            <p:ph type="title"/>
          </p:nvPr>
        </p:nvSpPr>
        <p:spPr>
          <a:xfrm>
            <a:off x="2374898" y="72085"/>
            <a:ext cx="11691055" cy="6112811"/>
          </a:xfrm>
          <a:prstGeom prst="rect">
            <a:avLst/>
          </a:prstGeom>
        </p:spPr>
        <p:txBody>
          <a:bodyPr anchor="b"/>
          <a:lstStyle>
            <a:lvl1pPr>
              <a:defRPr sz="9600">
                <a:solidFill>
                  <a:srgbClr val="F16F3B"/>
                </a:solidFill>
                <a:uFillTx/>
                <a:latin typeface="Arial Bold"/>
                <a:ea typeface="Arial Bold"/>
                <a:cs typeface="Arial Bold"/>
                <a:sym typeface="Arial Bold"/>
              </a:defRPr>
            </a:lvl1pPr>
          </a:lstStyle>
          <a:p>
            <a:pPr lvl="0">
              <a:defRPr sz="1800">
                <a:solidFill>
                  <a:srgbClr val="000000"/>
                </a:solidFill>
              </a:defRPr>
            </a:pPr>
            <a:r>
              <a:rPr sz="9600">
                <a:solidFill>
                  <a:srgbClr val="F16F3B"/>
                </a:solidFill>
              </a:rPr>
              <a:t>Title Text</a:t>
            </a:r>
          </a:p>
        </p:txBody>
      </p:sp>
      <p:sp>
        <p:nvSpPr>
          <p:cNvPr id="52" name="Shape 52"/>
          <p:cNvSpPr/>
          <p:nvPr>
            <p:ph type="body" idx="1"/>
          </p:nvPr>
        </p:nvSpPr>
        <p:spPr>
          <a:xfrm>
            <a:off x="2374900" y="7022357"/>
            <a:ext cx="16129001" cy="4413887"/>
          </a:xfrm>
          <a:prstGeom prst="rect">
            <a:avLst/>
          </a:prstGeom>
        </p:spPr>
        <p:txBody>
          <a:bodyPr/>
          <a:lstStyle>
            <a:lvl1pPr marL="0" indent="0">
              <a:spcBef>
                <a:spcPts val="0"/>
              </a:spcBef>
              <a:buClrTx/>
              <a:buSzTx/>
              <a:buFontTx/>
              <a:buNone/>
              <a:defRPr>
                <a:solidFill>
                  <a:srgbClr val="3EA7BC"/>
                </a:solidFill>
                <a:uFillTx/>
                <a:latin typeface="Arial"/>
                <a:ea typeface="Arial"/>
                <a:cs typeface="Arial"/>
                <a:sym typeface="Arial"/>
              </a:defRPr>
            </a:lvl1pPr>
            <a:lvl2pPr marL="0" indent="457200">
              <a:spcBef>
                <a:spcPts val="0"/>
              </a:spcBef>
              <a:buClrTx/>
              <a:buSzTx/>
              <a:buFontTx/>
              <a:buNone/>
              <a:defRPr>
                <a:solidFill>
                  <a:srgbClr val="3EA7BC"/>
                </a:solidFill>
                <a:uFillTx/>
                <a:latin typeface="Arial"/>
                <a:ea typeface="Arial"/>
                <a:cs typeface="Arial"/>
                <a:sym typeface="Arial"/>
              </a:defRPr>
            </a:lvl2pPr>
            <a:lvl3pPr marL="0" indent="914400">
              <a:spcBef>
                <a:spcPts val="0"/>
              </a:spcBef>
              <a:buClrTx/>
              <a:buSzTx/>
              <a:buFontTx/>
              <a:buNone/>
              <a:defRPr>
                <a:solidFill>
                  <a:srgbClr val="3EA7BC"/>
                </a:solidFill>
                <a:uFillTx/>
                <a:latin typeface="Arial"/>
                <a:ea typeface="Arial"/>
                <a:cs typeface="Arial"/>
                <a:sym typeface="Arial"/>
              </a:defRPr>
            </a:lvl3pPr>
            <a:lvl4pPr marL="0" indent="1371600">
              <a:spcBef>
                <a:spcPts val="0"/>
              </a:spcBef>
              <a:buClrTx/>
              <a:buSzTx/>
              <a:buFontTx/>
              <a:buNone/>
              <a:defRPr>
                <a:solidFill>
                  <a:srgbClr val="3EA7BC"/>
                </a:solidFill>
                <a:uFillTx/>
                <a:latin typeface="Arial"/>
                <a:ea typeface="Arial"/>
                <a:cs typeface="Arial"/>
                <a:sym typeface="Arial"/>
              </a:defRPr>
            </a:lvl4pPr>
            <a:lvl5pPr marL="0" indent="1828800">
              <a:spcBef>
                <a:spcPts val="0"/>
              </a:spcBef>
              <a:buClrTx/>
              <a:buSzTx/>
              <a:buFontTx/>
              <a:buNone/>
              <a:defRPr>
                <a:solidFill>
                  <a:srgbClr val="3EA7BC"/>
                </a:solidFill>
                <a:uFillTx/>
                <a:latin typeface="Arial"/>
                <a:ea typeface="Arial"/>
                <a:cs typeface="Arial"/>
                <a:sym typeface="Arial"/>
              </a:defRPr>
            </a:lvl5pPr>
          </a:lstStyle>
          <a:p>
            <a:pPr lvl="0">
              <a:defRPr sz="1800">
                <a:solidFill>
                  <a:srgbClr val="000000"/>
                </a:solidFill>
              </a:defRPr>
            </a:pPr>
            <a:r>
              <a:rPr sz="6400">
                <a:solidFill>
                  <a:srgbClr val="3EA7BC"/>
                </a:solidFill>
              </a:rPr>
              <a:t>Body Level One</a:t>
            </a:r>
            <a:endParaRPr sz="6400">
              <a:solidFill>
                <a:srgbClr val="3EA7BC"/>
              </a:solidFill>
            </a:endParaRPr>
          </a:p>
          <a:p>
            <a:pPr lvl="1">
              <a:defRPr sz="1800">
                <a:solidFill>
                  <a:srgbClr val="000000"/>
                </a:solidFill>
              </a:defRPr>
            </a:pPr>
            <a:r>
              <a:rPr sz="6400">
                <a:solidFill>
                  <a:srgbClr val="3EA7BC"/>
                </a:solidFill>
              </a:rPr>
              <a:t>Body Level Two</a:t>
            </a:r>
            <a:endParaRPr sz="6400">
              <a:solidFill>
                <a:srgbClr val="3EA7BC"/>
              </a:solidFill>
            </a:endParaRPr>
          </a:p>
          <a:p>
            <a:pPr lvl="2">
              <a:defRPr sz="1800">
                <a:solidFill>
                  <a:srgbClr val="000000"/>
                </a:solidFill>
              </a:defRPr>
            </a:pPr>
            <a:r>
              <a:rPr sz="6400">
                <a:solidFill>
                  <a:srgbClr val="3EA7BC"/>
                </a:solidFill>
              </a:rPr>
              <a:t>Body Level Three</a:t>
            </a:r>
            <a:endParaRPr sz="6400">
              <a:solidFill>
                <a:srgbClr val="3EA7BC"/>
              </a:solidFill>
            </a:endParaRPr>
          </a:p>
          <a:p>
            <a:pPr lvl="3">
              <a:defRPr sz="1800">
                <a:solidFill>
                  <a:srgbClr val="000000"/>
                </a:solidFill>
              </a:defRPr>
            </a:pPr>
            <a:r>
              <a:rPr sz="6400">
                <a:solidFill>
                  <a:srgbClr val="3EA7BC"/>
                </a:solidFill>
              </a:rPr>
              <a:t>Body Level Four</a:t>
            </a:r>
            <a:endParaRPr sz="6400">
              <a:solidFill>
                <a:srgbClr val="3EA7BC"/>
              </a:solidFill>
            </a:endParaRPr>
          </a:p>
          <a:p>
            <a:pPr lvl="4">
              <a:defRPr sz="1800">
                <a:solidFill>
                  <a:srgbClr val="000000"/>
                </a:solidFill>
              </a:defRPr>
            </a:pPr>
            <a:r>
              <a:rPr sz="6400">
                <a:solidFill>
                  <a:srgbClr val="3EA7BC"/>
                </a:solidFill>
              </a:rPr>
              <a:t>Body Level Five</a:t>
            </a:r>
          </a:p>
        </p:txBody>
      </p:sp>
      <p:sp>
        <p:nvSpPr>
          <p:cNvPr id="53" name="Shape 5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4" name="Shape 5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5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56" name="Shape 5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58" name="Shape 5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59" name="Shape 5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1" name="Shape 6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62" name="Shape 62"/>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63" name="Shape 63"/>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64"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Divider">
    <p:spTree>
      <p:nvGrpSpPr>
        <p:cNvPr id="1" name=""/>
        <p:cNvGrpSpPr/>
        <p:nvPr/>
      </p:nvGrpSpPr>
      <p:grpSpPr>
        <a:xfrm>
          <a:off x="0" y="0"/>
          <a:ext cx="0" cy="0"/>
          <a:chOff x="0" y="0"/>
          <a:chExt cx="0" cy="0"/>
        </a:xfrm>
      </p:grpSpPr>
      <p:sp>
        <p:nvSpPr>
          <p:cNvPr id="66" name="Shape 6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67" name="Shape 6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6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69" name="Shape 6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0" name="Shape 70"/>
          <p:cNvSpPr/>
          <p:nvPr/>
        </p:nvSpPr>
        <p:spPr>
          <a:xfrm>
            <a:off x="-1" y="-1"/>
            <a:ext cx="24384001" cy="13716001"/>
          </a:xfrm>
          <a:prstGeom prst="rect">
            <a:avLst/>
          </a:prstGeom>
          <a:solidFill/>
          <a:ln w="25400">
            <a:solidFill>
              <a:srgbClr val="4D4D4D"/>
            </a:solidFill>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1" name="Shape 7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2" name="Shape 7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73" name="Shape 7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74" name="Shape 74"/>
          <p:cNvSpPr/>
          <p:nvPr>
            <p:ph type="title"/>
          </p:nvPr>
        </p:nvSpPr>
        <p:spPr>
          <a:xfrm>
            <a:off x="2713567" y="1210813"/>
            <a:ext cx="16129004" cy="5084156"/>
          </a:xfrm>
          <a:prstGeom prst="rect">
            <a:avLst/>
          </a:prstGeom>
        </p:spPr>
        <p:txBody>
          <a:bodyPr anchor="b"/>
          <a:lstStyle>
            <a:lvl1pPr>
              <a:defRPr sz="11600">
                <a:solidFill>
                  <a:srgbClr val="F16F3B"/>
                </a:solidFill>
                <a:uFillTx/>
                <a:latin typeface="Arial"/>
                <a:ea typeface="Arial"/>
                <a:cs typeface="Arial"/>
                <a:sym typeface="Arial"/>
              </a:defRPr>
            </a:lvl1pPr>
          </a:lstStyle>
          <a:p>
            <a:pPr lvl="0">
              <a:defRPr sz="1800">
                <a:solidFill>
                  <a:srgbClr val="000000"/>
                </a:solidFill>
              </a:defRPr>
            </a:pPr>
            <a:r>
              <a:rPr sz="11600">
                <a:solidFill>
                  <a:srgbClr val="F16F3B"/>
                </a:solidFill>
              </a:rPr>
              <a:t>Title Text</a:t>
            </a:r>
          </a:p>
        </p:txBody>
      </p:sp>
      <p:sp>
        <p:nvSpPr>
          <p:cNvPr id="75" name="Shape 75"/>
          <p:cNvSpPr/>
          <p:nvPr>
            <p:ph type="body" idx="1"/>
          </p:nvPr>
        </p:nvSpPr>
        <p:spPr>
          <a:xfrm>
            <a:off x="2736140" y="6525674"/>
            <a:ext cx="16129001" cy="4929716"/>
          </a:xfrm>
          <a:prstGeom prst="rect">
            <a:avLst/>
          </a:prstGeom>
        </p:spPr>
        <p:txBody>
          <a:bodyPr/>
          <a:lstStyle>
            <a:lvl1pPr marL="228600" indent="-228600">
              <a:buClrTx/>
              <a:buSzTx/>
              <a:buFontTx/>
              <a:buNone/>
              <a:defRPr sz="7400">
                <a:solidFill>
                  <a:srgbClr val="3EA7BC"/>
                </a:solidFill>
                <a:uFillTx/>
                <a:latin typeface="Arial"/>
                <a:ea typeface="Arial"/>
                <a:cs typeface="Arial"/>
                <a:sym typeface="Arial"/>
              </a:defRPr>
            </a:lvl1pPr>
            <a:lvl2pPr marL="228600" indent="228600">
              <a:buClrTx/>
              <a:buSzTx/>
              <a:buFontTx/>
              <a:buNone/>
              <a:defRPr sz="7400">
                <a:solidFill>
                  <a:srgbClr val="3EA7BC"/>
                </a:solidFill>
                <a:uFillTx/>
                <a:latin typeface="Arial"/>
                <a:ea typeface="Arial"/>
                <a:cs typeface="Arial"/>
                <a:sym typeface="Arial"/>
              </a:defRPr>
            </a:lvl2pPr>
            <a:lvl3pPr marL="1760220" indent="-845820">
              <a:buClrTx/>
              <a:buFontTx/>
              <a:buChar char="•"/>
              <a:defRPr sz="7400">
                <a:solidFill>
                  <a:srgbClr val="3EA7BC"/>
                </a:solidFill>
                <a:uFillTx/>
                <a:latin typeface="Arial"/>
                <a:ea typeface="Arial"/>
                <a:cs typeface="Arial"/>
                <a:sym typeface="Arial"/>
              </a:defRPr>
            </a:lvl3pPr>
            <a:lvl4pPr marL="2311400" indent="-939800">
              <a:buClrTx/>
              <a:buFontTx/>
              <a:buChar char="–"/>
              <a:defRPr sz="7400">
                <a:solidFill>
                  <a:srgbClr val="3EA7BC"/>
                </a:solidFill>
                <a:uFillTx/>
                <a:latin typeface="Arial"/>
                <a:ea typeface="Arial"/>
                <a:cs typeface="Arial"/>
                <a:sym typeface="Arial"/>
              </a:defRPr>
            </a:lvl4pPr>
            <a:lvl5pPr marL="2768600" indent="-939800">
              <a:buClrTx/>
              <a:buFontTx/>
              <a:defRPr sz="7400">
                <a:solidFill>
                  <a:srgbClr val="3EA7BC"/>
                </a:solidFill>
                <a:uFillTx/>
                <a:latin typeface="Arial"/>
                <a:ea typeface="Arial"/>
                <a:cs typeface="Arial"/>
                <a:sym typeface="Arial"/>
              </a:defRPr>
            </a:lvl5pPr>
          </a:lstStyle>
          <a:p>
            <a:pPr lvl="0">
              <a:defRPr sz="1800">
                <a:solidFill>
                  <a:srgbClr val="000000"/>
                </a:solidFill>
              </a:defRPr>
            </a:pPr>
            <a:r>
              <a:rPr sz="7400">
                <a:solidFill>
                  <a:srgbClr val="3EA7BC"/>
                </a:solidFill>
              </a:rPr>
              <a:t>Body Level One</a:t>
            </a:r>
            <a:endParaRPr sz="7400">
              <a:solidFill>
                <a:srgbClr val="3EA7BC"/>
              </a:solidFill>
            </a:endParaRPr>
          </a:p>
          <a:p>
            <a:pPr lvl="1">
              <a:defRPr sz="1800">
                <a:solidFill>
                  <a:srgbClr val="000000"/>
                </a:solidFill>
              </a:defRPr>
            </a:pPr>
            <a:r>
              <a:rPr sz="7400">
                <a:solidFill>
                  <a:srgbClr val="3EA7BC"/>
                </a:solidFill>
              </a:rPr>
              <a:t>Body Level Two</a:t>
            </a:r>
            <a:endParaRPr sz="7400">
              <a:solidFill>
                <a:srgbClr val="3EA7BC"/>
              </a:solidFill>
            </a:endParaRPr>
          </a:p>
          <a:p>
            <a:pPr lvl="2">
              <a:defRPr sz="1800">
                <a:solidFill>
                  <a:srgbClr val="000000"/>
                </a:solidFill>
              </a:defRPr>
            </a:pPr>
            <a:r>
              <a:rPr sz="7400">
                <a:solidFill>
                  <a:srgbClr val="3EA7BC"/>
                </a:solidFill>
              </a:rPr>
              <a:t>Body Level Three</a:t>
            </a:r>
            <a:endParaRPr sz="7400">
              <a:solidFill>
                <a:srgbClr val="3EA7BC"/>
              </a:solidFill>
            </a:endParaRPr>
          </a:p>
          <a:p>
            <a:pPr lvl="3">
              <a:defRPr sz="1800">
                <a:solidFill>
                  <a:srgbClr val="000000"/>
                </a:solidFill>
              </a:defRPr>
            </a:pPr>
            <a:r>
              <a:rPr sz="7400">
                <a:solidFill>
                  <a:srgbClr val="3EA7BC"/>
                </a:solidFill>
              </a:rPr>
              <a:t>Body Level Four</a:t>
            </a:r>
            <a:endParaRPr sz="7400">
              <a:solidFill>
                <a:srgbClr val="3EA7BC"/>
              </a:solidFill>
            </a:endParaRPr>
          </a:p>
          <a:p>
            <a:pPr lvl="4">
              <a:defRPr sz="1800">
                <a:solidFill>
                  <a:srgbClr val="000000"/>
                </a:solidFill>
              </a:defRPr>
            </a:pPr>
            <a:r>
              <a:rPr sz="7400">
                <a:solidFill>
                  <a:srgbClr val="3EA7BC"/>
                </a:solidFill>
              </a:rPr>
              <a:t>Body Level Five</a:t>
            </a:r>
          </a:p>
        </p:txBody>
      </p:sp>
      <p:pic>
        <p:nvPicPr>
          <p:cNvPr id="7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8" name="Shape 78"/>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79" name="Shape 79"/>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0"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1" name="Shape 81"/>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2" name="Shape 8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Subtitle only">
    <p:spTree>
      <p:nvGrpSpPr>
        <p:cNvPr id="1" name=""/>
        <p:cNvGrpSpPr/>
        <p:nvPr/>
      </p:nvGrpSpPr>
      <p:grpSpPr>
        <a:xfrm>
          <a:off x="0" y="0"/>
          <a:ext cx="0" cy="0"/>
          <a:chOff x="0" y="0"/>
          <a:chExt cx="0" cy="0"/>
        </a:xfrm>
      </p:grpSpPr>
      <p:sp>
        <p:nvSpPr>
          <p:cNvPr id="84" name="Shape 8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85" name="Shape 8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8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87" name="Shape 8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88" name="Shape 88"/>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89" name="Shape 89"/>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Footer bar only">
    <p:spTree>
      <p:nvGrpSpPr>
        <p:cNvPr id="1" name=""/>
        <p:cNvGrpSpPr/>
        <p:nvPr/>
      </p:nvGrpSpPr>
      <p:grpSpPr>
        <a:xfrm>
          <a:off x="0" y="0"/>
          <a:ext cx="0" cy="0"/>
          <a:chOff x="0" y="0"/>
          <a:chExt cx="0" cy="0"/>
        </a:xfrm>
      </p:grpSpPr>
      <p:sp>
        <p:nvSpPr>
          <p:cNvPr id="91" name="Shape 9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2" name="Shape 9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4" name="Shape 9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3" name="Shape 13"/>
          <p:cNvSpPr/>
          <p:nvPr>
            <p:ph type="title"/>
          </p:nvPr>
        </p:nvSpPr>
        <p:spPr>
          <a:xfrm>
            <a:off x="635000" y="9448800"/>
            <a:ext cx="23114000" cy="2006600"/>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14" name="Shape 14"/>
          <p:cNvSpPr/>
          <p:nvPr>
            <p:ph type="body" idx="1"/>
          </p:nvPr>
        </p:nvSpPr>
        <p:spPr>
          <a:xfrm>
            <a:off x="635000" y="11518900"/>
            <a:ext cx="23114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96" name="Shape 9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97" name="Shape 9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9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99" name="Shape 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0" name="Shape 100"/>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wo Columns">
    <p:spTree>
      <p:nvGrpSpPr>
        <p:cNvPr id="1" name=""/>
        <p:cNvGrpSpPr/>
        <p:nvPr/>
      </p:nvGrpSpPr>
      <p:grpSpPr>
        <a:xfrm>
          <a:off x="0" y="0"/>
          <a:ext cx="0" cy="0"/>
          <a:chOff x="0" y="0"/>
          <a:chExt cx="0" cy="0"/>
        </a:xfrm>
      </p:grpSpPr>
      <p:sp>
        <p:nvSpPr>
          <p:cNvPr id="102" name="Shape 10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03" name="Shape 10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0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05" name="Shape 10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06" name="Shape 106"/>
          <p:cNvSpPr/>
          <p:nvPr>
            <p:ph type="title"/>
          </p:nvPr>
        </p:nvSpPr>
        <p:spPr>
          <a:xfrm>
            <a:off x="977901" y="867834"/>
            <a:ext cx="22428201" cy="1998134"/>
          </a:xfrm>
          <a:prstGeom prst="rect">
            <a:avLst/>
          </a:prstGeom>
        </p:spPr>
        <p:txBody>
          <a:bodyPr/>
          <a:lstStyle>
            <a:lvl1pPr>
              <a:defRPr>
                <a:solidFill>
                  <a:srgbClr val="1C7B70"/>
                </a:solidFill>
                <a:uFillTx/>
                <a:latin typeface="Arial"/>
                <a:ea typeface="Arial"/>
                <a:cs typeface="Arial"/>
                <a:sym typeface="Arial"/>
              </a:defRPr>
            </a:lvl1pPr>
          </a:lstStyle>
          <a:p>
            <a:pPr lvl="0">
              <a:defRPr sz="1800">
                <a:solidFill>
                  <a:srgbClr val="000000"/>
                </a:solidFill>
              </a:defRPr>
            </a:pPr>
            <a:r>
              <a:rPr sz="8400">
                <a:solidFill>
                  <a:srgbClr val="1C7B70"/>
                </a:solidFill>
              </a:rPr>
              <a:t>Title Text</a:t>
            </a:r>
          </a:p>
        </p:txBody>
      </p:sp>
      <p:sp>
        <p:nvSpPr>
          <p:cNvPr id="107" name="Shape 107"/>
          <p:cNvSpPr/>
          <p:nvPr>
            <p:ph type="body" idx="1"/>
          </p:nvPr>
        </p:nvSpPr>
        <p:spPr>
          <a:xfrm>
            <a:off x="977903" y="2865967"/>
            <a:ext cx="10753242" cy="10850034"/>
          </a:xfrm>
          <a:prstGeom prst="rect">
            <a:avLst/>
          </a:prstGeom>
        </p:spPr>
        <p:txBody>
          <a:bodyPr/>
          <a:lstStyle>
            <a:lvl1pPr>
              <a:buClr>
                <a:srgbClr val="AEBF2F"/>
              </a:buClr>
              <a:defRPr>
                <a:solidFill>
                  <a:srgbClr val="4D4D4D"/>
                </a:solidFill>
                <a:uFillTx/>
                <a:latin typeface="Arial"/>
                <a:ea typeface="Arial"/>
                <a:cs typeface="Arial"/>
                <a:sym typeface="Arial"/>
              </a:defRPr>
            </a:lvl1pPr>
            <a:lvl2pPr>
              <a:buClr>
                <a:srgbClr val="AEBF2F"/>
              </a:buClr>
              <a:defRPr>
                <a:solidFill>
                  <a:srgbClr val="4D4D4D"/>
                </a:solidFill>
                <a:uFillTx/>
                <a:latin typeface="Arial"/>
                <a:ea typeface="Arial"/>
                <a:cs typeface="Arial"/>
                <a:sym typeface="Arial"/>
              </a:defRPr>
            </a:lvl2pPr>
            <a:lvl3pPr>
              <a:buClr>
                <a:srgbClr val="AEBF2F"/>
              </a:buClr>
              <a:defRPr>
                <a:solidFill>
                  <a:srgbClr val="4D4D4D"/>
                </a:solidFill>
                <a:uFillTx/>
                <a:latin typeface="Arial"/>
                <a:ea typeface="Arial"/>
                <a:cs typeface="Arial"/>
                <a:sym typeface="Arial"/>
              </a:defRPr>
            </a:lvl3pPr>
            <a:lvl4pPr marL="2904069" indent="-1532469">
              <a:buClr>
                <a:srgbClr val="AEBF2F"/>
              </a:buClr>
              <a:defRPr>
                <a:solidFill>
                  <a:srgbClr val="4D4D4D"/>
                </a:solidFill>
                <a:uFillTx/>
                <a:latin typeface="Arial"/>
                <a:ea typeface="Arial"/>
                <a:cs typeface="Arial"/>
                <a:sym typeface="Arial"/>
              </a:defRPr>
            </a:lvl4pPr>
            <a:lvl5pPr>
              <a:buClr>
                <a:srgbClr val="AEBF2F"/>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109" name="Shape 109"/>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0" name="Shape 11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2" name="Shape 1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13" name="Shape 113"/>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14" name="Shape 114"/>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16" name="Shape 11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17" name="Shape 11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1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19" name="Shape 11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0" name="Shape 120"/>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21" name="Shape 121"/>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1_Divider 1">
    <p:spTree>
      <p:nvGrpSpPr>
        <p:cNvPr id="1" name=""/>
        <p:cNvGrpSpPr/>
        <p:nvPr/>
      </p:nvGrpSpPr>
      <p:grpSpPr>
        <a:xfrm>
          <a:off x="0" y="0"/>
          <a:ext cx="0" cy="0"/>
          <a:chOff x="0" y="0"/>
          <a:chExt cx="0" cy="0"/>
        </a:xfrm>
      </p:grpSpPr>
      <p:sp>
        <p:nvSpPr>
          <p:cNvPr id="123" name="Shape 123"/>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24" name="Shape 12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2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26" name="Shape 12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27" name="Shape 127"/>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128" name="Shape 128"/>
          <p:cNvSpPr/>
          <p:nvPr>
            <p:ph type="title"/>
          </p:nvPr>
        </p:nvSpPr>
        <p:spPr>
          <a:xfrm>
            <a:off x="7277098" y="-1"/>
            <a:ext cx="16129004" cy="5935135"/>
          </a:xfrm>
          <a:prstGeom prst="rect">
            <a:avLst/>
          </a:prstGeom>
        </p:spPr>
        <p:txBody>
          <a:bodyPr anchor="b"/>
          <a:lstStyle>
            <a:lvl1pPr>
              <a:defRPr sz="11600">
                <a:solidFill>
                  <a:srgbClr val="000000"/>
                </a:solidFill>
                <a:uFillTx/>
                <a:latin typeface="Arial"/>
                <a:ea typeface="Arial"/>
                <a:cs typeface="Arial"/>
                <a:sym typeface="Arial"/>
              </a:defRPr>
            </a:lvl1pPr>
          </a:lstStyle>
          <a:p>
            <a:pPr lvl="0">
              <a:defRPr sz="1800"/>
            </a:pPr>
            <a:r>
              <a:rPr sz="11600"/>
              <a:t>Title Text</a:t>
            </a:r>
          </a:p>
        </p:txBody>
      </p:sp>
      <p:sp>
        <p:nvSpPr>
          <p:cNvPr id="129" name="Shape 129"/>
          <p:cNvSpPr/>
          <p:nvPr>
            <p:ph type="body" idx="1"/>
          </p:nvPr>
        </p:nvSpPr>
        <p:spPr>
          <a:xfrm>
            <a:off x="7277106" y="6548968"/>
            <a:ext cx="16129001" cy="7167032"/>
          </a:xfrm>
          <a:prstGeom prst="rect">
            <a:avLst/>
          </a:prstGeom>
        </p:spPr>
        <p:txBody>
          <a:bodyPr/>
          <a:lstStyle>
            <a:lvl1pPr marL="0" indent="0">
              <a:spcBef>
                <a:spcPts val="600"/>
              </a:spcBef>
              <a:buClrTx/>
              <a:buSzTx/>
              <a:buFontTx/>
              <a:buNone/>
              <a:defRPr sz="7400">
                <a:solidFill>
                  <a:srgbClr val="00685D"/>
                </a:solidFill>
                <a:uFillTx/>
                <a:latin typeface="Arial"/>
                <a:ea typeface="Arial"/>
                <a:cs typeface="Arial"/>
                <a:sym typeface="Arial"/>
              </a:defRPr>
            </a:lvl1pPr>
            <a:lvl2pPr marL="0" indent="457200">
              <a:spcBef>
                <a:spcPts val="600"/>
              </a:spcBef>
              <a:buClrTx/>
              <a:buSzTx/>
              <a:buFontTx/>
              <a:buNone/>
              <a:defRPr sz="7400">
                <a:solidFill>
                  <a:srgbClr val="00685D"/>
                </a:solidFill>
                <a:uFillTx/>
                <a:latin typeface="Arial"/>
                <a:ea typeface="Arial"/>
                <a:cs typeface="Arial"/>
                <a:sym typeface="Arial"/>
              </a:defRPr>
            </a:lvl2pPr>
            <a:lvl3pPr marL="0" indent="914400">
              <a:spcBef>
                <a:spcPts val="600"/>
              </a:spcBef>
              <a:buClrTx/>
              <a:buSzTx/>
              <a:buFontTx/>
              <a:buNone/>
              <a:defRPr sz="7400">
                <a:solidFill>
                  <a:srgbClr val="00685D"/>
                </a:solidFill>
                <a:uFillTx/>
                <a:latin typeface="Arial"/>
                <a:ea typeface="Arial"/>
                <a:cs typeface="Arial"/>
                <a:sym typeface="Arial"/>
              </a:defRPr>
            </a:lvl3pPr>
            <a:lvl4pPr marL="0" indent="1371600">
              <a:spcBef>
                <a:spcPts val="600"/>
              </a:spcBef>
              <a:buClrTx/>
              <a:buSzTx/>
              <a:buFontTx/>
              <a:buNone/>
              <a:defRPr sz="7400">
                <a:solidFill>
                  <a:srgbClr val="00685D"/>
                </a:solidFill>
                <a:uFillTx/>
                <a:latin typeface="Arial"/>
                <a:ea typeface="Arial"/>
                <a:cs typeface="Arial"/>
                <a:sym typeface="Arial"/>
              </a:defRPr>
            </a:lvl4pPr>
            <a:lvl5pPr marL="0" indent="1828800">
              <a:spcBef>
                <a:spcPts val="600"/>
              </a:spcBef>
              <a:buClrTx/>
              <a:buSzTx/>
              <a:buFontTx/>
              <a:buNone/>
              <a:defRPr sz="7400">
                <a:solidFill>
                  <a:srgbClr val="00685D"/>
                </a:solidFill>
                <a:uFillTx/>
                <a:latin typeface="Arial"/>
                <a:ea typeface="Arial"/>
                <a:cs typeface="Arial"/>
                <a:sym typeface="Arial"/>
              </a:defRPr>
            </a:lvl5pPr>
          </a:lstStyle>
          <a:p>
            <a:pPr lvl="0">
              <a:defRPr sz="1800">
                <a:solidFill>
                  <a:srgbClr val="000000"/>
                </a:solidFill>
              </a:defRPr>
            </a:pPr>
            <a:r>
              <a:rPr sz="7400">
                <a:solidFill>
                  <a:srgbClr val="00685D"/>
                </a:solidFill>
              </a:rPr>
              <a:t>Body Level One</a:t>
            </a:r>
            <a:endParaRPr sz="7400">
              <a:solidFill>
                <a:srgbClr val="00685D"/>
              </a:solidFill>
            </a:endParaRPr>
          </a:p>
          <a:p>
            <a:pPr lvl="1">
              <a:defRPr sz="1800">
                <a:solidFill>
                  <a:srgbClr val="000000"/>
                </a:solidFill>
              </a:defRPr>
            </a:pPr>
            <a:r>
              <a:rPr sz="7400">
                <a:solidFill>
                  <a:srgbClr val="00685D"/>
                </a:solidFill>
              </a:rPr>
              <a:t>Body Level Two</a:t>
            </a:r>
            <a:endParaRPr sz="7400">
              <a:solidFill>
                <a:srgbClr val="00685D"/>
              </a:solidFill>
            </a:endParaRPr>
          </a:p>
          <a:p>
            <a:pPr lvl="2">
              <a:defRPr sz="1800">
                <a:solidFill>
                  <a:srgbClr val="000000"/>
                </a:solidFill>
              </a:defRPr>
            </a:pPr>
            <a:r>
              <a:rPr sz="7400">
                <a:solidFill>
                  <a:srgbClr val="00685D"/>
                </a:solidFill>
              </a:rPr>
              <a:t>Body Level Three</a:t>
            </a:r>
            <a:endParaRPr sz="7400">
              <a:solidFill>
                <a:srgbClr val="00685D"/>
              </a:solidFill>
            </a:endParaRPr>
          </a:p>
          <a:p>
            <a:pPr lvl="3">
              <a:defRPr sz="1800">
                <a:solidFill>
                  <a:srgbClr val="000000"/>
                </a:solidFill>
              </a:defRPr>
            </a:pPr>
            <a:r>
              <a:rPr sz="7400">
                <a:solidFill>
                  <a:srgbClr val="00685D"/>
                </a:solidFill>
              </a:rPr>
              <a:t>Body Level Four</a:t>
            </a:r>
            <a:endParaRPr sz="7400">
              <a:solidFill>
                <a:srgbClr val="00685D"/>
              </a:solidFill>
            </a:endParaRPr>
          </a:p>
          <a:p>
            <a:pPr lvl="4">
              <a:defRPr sz="1800">
                <a:solidFill>
                  <a:srgbClr val="000000"/>
                </a:solidFill>
              </a:defRPr>
            </a:pPr>
            <a:r>
              <a:rPr sz="7400">
                <a:solidFill>
                  <a:srgbClr val="00685D"/>
                </a:solidFill>
              </a:rPr>
              <a:t>Body Level Five</a:t>
            </a: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1" name="Shape 131"/>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32" name="Shape 13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3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34" name="Shape 13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sp>
        <p:nvSpPr>
          <p:cNvPr id="135" name="Shape 135"/>
          <p:cNvSpPr/>
          <p:nvPr>
            <p:ph type="body" idx="1"/>
          </p:nvPr>
        </p:nvSpPr>
        <p:spPr>
          <a:xfrm>
            <a:off x="1219199" y="3200402"/>
            <a:ext cx="21945601" cy="10515599"/>
          </a:xfrm>
          <a:prstGeom prst="rect">
            <a:avLst/>
          </a:prstGeom>
        </p:spPr>
        <p:txBody>
          <a:bodyPr lIns="121919" tIns="121919" rIns="121919" bIns="121919"/>
          <a:lstStyle>
            <a:lvl1pPr>
              <a:spcBef>
                <a:spcPts val="500"/>
              </a:spcBef>
              <a:buClr>
                <a:srgbClr val="0096D6"/>
              </a:buClr>
              <a:buChar char="▪"/>
              <a:defRPr>
                <a:solidFill>
                  <a:srgbClr val="00685D"/>
                </a:solidFill>
                <a:uFillTx/>
                <a:latin typeface="MetaNormalLF-Roman"/>
                <a:ea typeface="MetaNormalLF-Roman"/>
                <a:cs typeface="MetaNormalLF-Roman"/>
                <a:sym typeface="MetaNormalLF-Roman"/>
              </a:defRPr>
            </a:lvl1pPr>
            <a:lvl2pPr marL="1288472" indent="-831272">
              <a:spcBef>
                <a:spcPts val="500"/>
              </a:spcBef>
              <a:buClr>
                <a:srgbClr val="0096D6"/>
              </a:buClr>
              <a:buChar char="•"/>
              <a:defRPr>
                <a:solidFill>
                  <a:srgbClr val="00685D"/>
                </a:solidFill>
                <a:uFillTx/>
                <a:latin typeface="MetaNormalLF-Roman"/>
                <a:ea typeface="MetaNormalLF-Roman"/>
                <a:cs typeface="MetaNormalLF-Roman"/>
                <a:sym typeface="MetaNormalLF-Roman"/>
              </a:defRPr>
            </a:lvl2pPr>
            <a:lvl3pPr marL="1645920" indent="-731520">
              <a:spcBef>
                <a:spcPts val="500"/>
              </a:spcBef>
              <a:buClr>
                <a:srgbClr val="0096D6"/>
              </a:buClr>
              <a:buChar char="•"/>
              <a:defRPr>
                <a:solidFill>
                  <a:srgbClr val="00685D"/>
                </a:solidFill>
                <a:uFillTx/>
                <a:latin typeface="MetaNormalLF-Roman"/>
                <a:ea typeface="MetaNormalLF-Roman"/>
                <a:cs typeface="MetaNormalLF-Roman"/>
                <a:sym typeface="MetaNormalLF-Roman"/>
              </a:defRPr>
            </a:lvl3pPr>
            <a:lvl4pPr marL="2184400" indent="-812800">
              <a:spcBef>
                <a:spcPts val="500"/>
              </a:spcBef>
              <a:buClr>
                <a:srgbClr val="0096D6"/>
              </a:buClr>
              <a:buChar char="•"/>
              <a:defRPr>
                <a:solidFill>
                  <a:srgbClr val="00685D"/>
                </a:solidFill>
                <a:uFillTx/>
                <a:latin typeface="MetaNormalLF-Roman"/>
                <a:ea typeface="MetaNormalLF-Roman"/>
                <a:cs typeface="MetaNormalLF-Roman"/>
                <a:sym typeface="MetaNormalLF-Roman"/>
              </a:defRPr>
            </a:lvl4pPr>
            <a:lvl5pPr marL="2743200" indent="-914400">
              <a:spcBef>
                <a:spcPts val="500"/>
              </a:spcBef>
              <a:buClr>
                <a:srgbClr val="0096D6"/>
              </a:buClr>
              <a:buChar char="•"/>
              <a:defRPr>
                <a:solidFill>
                  <a:srgbClr val="00685D"/>
                </a:solidFill>
                <a:uFillTx/>
                <a:latin typeface="MetaNormalLF-Roman"/>
                <a:ea typeface="MetaNormalLF-Roman"/>
                <a:cs typeface="MetaNormalLF-Roman"/>
                <a:sym typeface="MetaNormalLF-Roman"/>
              </a:defRPr>
            </a:lvl5pPr>
          </a:lstStyle>
          <a:p>
            <a:pPr lvl="0">
              <a:defRPr sz="1800">
                <a:solidFill>
                  <a:srgbClr val="000000"/>
                </a:solidFill>
              </a:defRPr>
            </a:pPr>
            <a:r>
              <a:rPr sz="6400">
                <a:solidFill>
                  <a:srgbClr val="00685D"/>
                </a:solidFill>
              </a:rPr>
              <a:t>Body Level One</a:t>
            </a:r>
            <a:endParaRPr sz="6400">
              <a:solidFill>
                <a:srgbClr val="00685D"/>
              </a:solidFill>
            </a:endParaRPr>
          </a:p>
          <a:p>
            <a:pPr lvl="1">
              <a:defRPr sz="1800">
                <a:solidFill>
                  <a:srgbClr val="000000"/>
                </a:solidFill>
              </a:defRPr>
            </a:pPr>
            <a:r>
              <a:rPr sz="6400">
                <a:solidFill>
                  <a:srgbClr val="00685D"/>
                </a:solidFill>
              </a:rPr>
              <a:t>Body Level Two</a:t>
            </a:r>
            <a:endParaRPr sz="6400">
              <a:solidFill>
                <a:srgbClr val="00685D"/>
              </a:solidFill>
            </a:endParaRPr>
          </a:p>
          <a:p>
            <a:pPr lvl="2">
              <a:defRPr sz="1800">
                <a:solidFill>
                  <a:srgbClr val="000000"/>
                </a:solidFill>
              </a:defRPr>
            </a:pPr>
            <a:r>
              <a:rPr sz="6400">
                <a:solidFill>
                  <a:srgbClr val="00685D"/>
                </a:solidFill>
              </a:rPr>
              <a:t>Body Level Three</a:t>
            </a:r>
            <a:endParaRPr sz="6400">
              <a:solidFill>
                <a:srgbClr val="00685D"/>
              </a:solidFill>
            </a:endParaRPr>
          </a:p>
          <a:p>
            <a:pPr lvl="3">
              <a:defRPr sz="1800">
                <a:solidFill>
                  <a:srgbClr val="000000"/>
                </a:solidFill>
              </a:defRPr>
            </a:pPr>
            <a:r>
              <a:rPr sz="6400">
                <a:solidFill>
                  <a:srgbClr val="00685D"/>
                </a:solidFill>
              </a:rPr>
              <a:t>Body Level Four</a:t>
            </a:r>
            <a:endParaRPr sz="6400">
              <a:solidFill>
                <a:srgbClr val="00685D"/>
              </a:solidFill>
            </a:endParaRPr>
          </a:p>
          <a:p>
            <a:pPr lvl="4">
              <a:defRPr sz="1800">
                <a:solidFill>
                  <a:srgbClr val="000000"/>
                </a:solidFill>
              </a:defRPr>
            </a:pPr>
            <a:r>
              <a:rPr sz="6400">
                <a:solidFill>
                  <a:srgbClr val="00685D"/>
                </a:solidFill>
              </a:rPr>
              <a:t>Body Level Five</a:t>
            </a:r>
          </a:p>
        </p:txBody>
      </p:sp>
      <p:sp>
        <p:nvSpPr>
          <p:cNvPr id="136" name="Shape 136"/>
          <p:cNvSpPr/>
          <p:nvPr>
            <p:ph type="title"/>
          </p:nvPr>
        </p:nvSpPr>
        <p:spPr>
          <a:xfrm>
            <a:off x="1219199" y="-1"/>
            <a:ext cx="21945601" cy="2573836"/>
          </a:xfrm>
          <a:prstGeom prst="rect">
            <a:avLst/>
          </a:prstGeom>
        </p:spPr>
        <p:txBody>
          <a:bodyPr lIns="121919" tIns="121919" rIns="121919" bIns="121919" anchor="ctr">
            <a:normAutofit fontScale="100000" lnSpcReduction="0"/>
          </a:bodyPr>
          <a:lstStyle>
            <a:lvl1pPr>
              <a:lnSpc>
                <a:spcPct val="100000"/>
              </a:lnSpc>
              <a:defRPr>
                <a:solidFill>
                  <a:srgbClr val="2C95DD"/>
                </a:solidFill>
                <a:uFillTx/>
                <a:latin typeface="MetaNormalLF-Roman"/>
                <a:ea typeface="MetaNormalLF-Roman"/>
                <a:cs typeface="MetaNormalLF-Roman"/>
                <a:sym typeface="MetaNormalLF-Roman"/>
              </a:defRPr>
            </a:lvl1pPr>
          </a:lstStyle>
          <a:p>
            <a:pPr lvl="0">
              <a:defRPr sz="1800">
                <a:solidFill>
                  <a:srgbClr val="000000"/>
                </a:solidFill>
              </a:defRPr>
            </a:pPr>
            <a:r>
              <a:rPr sz="8400">
                <a:solidFill>
                  <a:srgbClr val="2C95DD"/>
                </a:solidFill>
              </a:rPr>
              <a:t>Title Text</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Pivotal Title Slide">
    <p:bg>
      <p:bgPr>
        <a:solidFill>
          <a:srgbClr val="AEBF2F"/>
        </a:solidFill>
      </p:bgPr>
    </p:bg>
    <p:spTree>
      <p:nvGrpSpPr>
        <p:cNvPr id="1" name=""/>
        <p:cNvGrpSpPr/>
        <p:nvPr/>
      </p:nvGrpSpPr>
      <p:grpSpPr>
        <a:xfrm>
          <a:off x="0" y="0"/>
          <a:ext cx="0" cy="0"/>
          <a:chOff x="0" y="0"/>
          <a:chExt cx="0" cy="0"/>
        </a:xfrm>
      </p:grpSpPr>
      <p:sp>
        <p:nvSpPr>
          <p:cNvPr id="138" name="Shape 138"/>
          <p:cNvSpPr/>
          <p:nvPr/>
        </p:nvSpPr>
        <p:spPr>
          <a:xfrm>
            <a:off x="-1" y="-1"/>
            <a:ext cx="24384001" cy="13716001"/>
          </a:xfrm>
          <a:prstGeom prst="rect">
            <a:avLst/>
          </a:prstGeom>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139" name="image3.png" descr="EMC-no-tag_white_RGB-150dpi.png"/>
          <p:cNvPicPr/>
          <p:nvPr/>
        </p:nvPicPr>
        <p:blipFill>
          <a:blip r:embed="rId2">
            <a:alphaModFix amt="31000"/>
            <a:extLst/>
          </a:blip>
          <a:stretch>
            <a:fillRect/>
          </a:stretch>
        </p:blipFill>
        <p:spPr>
          <a:xfrm>
            <a:off x="5157626" y="3872869"/>
            <a:ext cx="13739975" cy="3633462"/>
          </a:xfrm>
          <a:prstGeom prst="rect">
            <a:avLst/>
          </a:prstGeom>
          <a:ln w="12700">
            <a:miter lim="400000"/>
          </a:ln>
        </p:spPr>
      </p:pic>
      <p:sp>
        <p:nvSpPr>
          <p:cNvPr id="140" name="Shape 140"/>
          <p:cNvSpPr/>
          <p:nvPr/>
        </p:nvSpPr>
        <p:spPr>
          <a:xfrm>
            <a:off x="4538133" y="7958666"/>
            <a:ext cx="15172268" cy="115705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cap="all" sz="6400">
                <a:solidFill>
                  <a:srgbClr val="F16F3B"/>
                </a:solidFill>
                <a:latin typeface="Arial"/>
                <a:ea typeface="Arial"/>
                <a:cs typeface="Arial"/>
                <a:sym typeface="Arial"/>
              </a:rPr>
              <a:t>A new</a:t>
            </a:r>
            <a:r>
              <a:rPr cap="all" sz="6400">
                <a:solidFill>
                  <a:srgbClr val="E96C42"/>
                </a:solidFill>
                <a:latin typeface="Arial"/>
                <a:ea typeface="Arial"/>
                <a:cs typeface="Arial"/>
                <a:sym typeface="Arial"/>
              </a:rPr>
              <a:t> </a:t>
            </a:r>
            <a:r>
              <a:rPr cap="all" sz="6000">
                <a:solidFill>
                  <a:srgbClr val="AEBF2F"/>
                </a:solidFill>
                <a:latin typeface="Arial"/>
                <a:ea typeface="Arial"/>
                <a:cs typeface="Arial"/>
                <a:sym typeface="Arial"/>
              </a:rPr>
              <a:t>Platform</a:t>
            </a:r>
            <a:r>
              <a:rPr cap="all" sz="6400">
                <a:solidFill>
                  <a:srgbClr val="4D4D4D"/>
                </a:solidFill>
                <a:latin typeface="Arial"/>
                <a:ea typeface="Arial"/>
                <a:cs typeface="Arial"/>
                <a:sym typeface="Arial"/>
              </a:rPr>
              <a:t> </a:t>
            </a:r>
            <a:r>
              <a:rPr cap="all" sz="6400">
                <a:solidFill>
                  <a:srgbClr val="3EA7BC"/>
                </a:solidFill>
                <a:latin typeface="Arial"/>
                <a:ea typeface="Arial"/>
                <a:cs typeface="Arial"/>
                <a:sym typeface="Arial"/>
              </a:rPr>
              <a:t>for a new Era</a:t>
            </a:r>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42" name="Shape 142"/>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43" name="Shape 14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4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45" name="Shape 14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sp>
        <p:nvSpPr>
          <p:cNvPr id="146" name="Shape 14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47" name="Shape 14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pic>
        <p:nvPicPr>
          <p:cNvPr id="148" name="image2.png" descr="color_rings.png"/>
          <p:cNvPicPr/>
          <p:nvPr/>
        </p:nvPicPr>
        <p:blipFill>
          <a:blip r:embed="rId3">
            <a:extLst/>
          </a:blip>
          <a:srcRect l="52000" t="0" r="0" b="0"/>
          <a:stretch>
            <a:fillRect/>
          </a:stretch>
        </p:blipFill>
        <p:spPr>
          <a:xfrm rot="10800000">
            <a:off x="23977600" y="919533"/>
            <a:ext cx="406400" cy="4166489"/>
          </a:xfrm>
          <a:prstGeom prst="rect">
            <a:avLst/>
          </a:prstGeom>
          <a:ln w="12700">
            <a:miter lim="400000"/>
          </a:ln>
        </p:spPr>
      </p:pic>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p:spTree>
      <p:nvGrpSpPr>
        <p:cNvPr id="1" name=""/>
        <p:cNvGrpSpPr/>
        <p:nvPr/>
      </p:nvGrpSpPr>
      <p:grpSpPr>
        <a:xfrm>
          <a:off x="0" y="0"/>
          <a:ext cx="0" cy="0"/>
          <a:chOff x="0" y="0"/>
          <a:chExt cx="0" cy="0"/>
        </a:xfrm>
      </p:grpSpPr>
      <p:sp>
        <p:nvSpPr>
          <p:cNvPr id="150" name="Shape 150"/>
          <p:cNvSpPr/>
          <p:nvPr/>
        </p:nvSpPr>
        <p:spPr>
          <a:xfrm>
            <a:off x="-1" y="12344400"/>
            <a:ext cx="24384001" cy="1028699"/>
          </a:xfrm>
          <a:prstGeom prst="rect">
            <a:avLst/>
          </a:prstGeom>
          <a:solidFill>
            <a:srgbClr val="00786E"/>
          </a:solidFill>
          <a:ln w="12700">
            <a:miter lim="400000"/>
          </a:ln>
        </p:spPr>
        <p:txBody>
          <a:bodyPr lIns="121919" tIns="121919" rIns="121919" bIns="121919" anchor="ctr"/>
          <a:lstStyle/>
          <a:p>
            <a:pPr lvl="0" algn="l" defTabSz="914400">
              <a:defRPr sz="3600">
                <a:latin typeface="Arial"/>
                <a:ea typeface="Arial"/>
                <a:cs typeface="Arial"/>
                <a:sym typeface="Arial"/>
              </a:defRPr>
            </a:pPr>
          </a:p>
        </p:txBody>
      </p:sp>
      <p:sp>
        <p:nvSpPr>
          <p:cNvPr id="151" name="Shape 151"/>
          <p:cNvSpPr/>
          <p:nvPr/>
        </p:nvSpPr>
        <p:spPr>
          <a:xfrm>
            <a:off x="22809206" y="13390658"/>
            <a:ext cx="1422398"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3600">
                <a:latin typeface="Arial"/>
                <a:ea typeface="Arial"/>
                <a:cs typeface="Arial"/>
                <a:sym typeface="Arial"/>
              </a:defRPr>
            </a:lvl1pPr>
          </a:lstStyle>
          <a:p>
            <a:pPr lvl="0">
              <a:defRPr sz="1800"/>
            </a:pPr>
            <a:r>
              <a:rPr sz="3600"/>
              <a:t> </a:t>
            </a:r>
          </a:p>
        </p:txBody>
      </p:sp>
      <p:sp>
        <p:nvSpPr>
          <p:cNvPr id="152" name="Shape 152"/>
          <p:cNvSpPr/>
          <p:nvPr/>
        </p:nvSpPr>
        <p:spPr>
          <a:xfrm>
            <a:off x="21177956" y="12570578"/>
            <a:ext cx="2552698" cy="585212"/>
          </a:xfrm>
          <a:prstGeom prst="rect">
            <a:avLst/>
          </a:prstGeom>
          <a:blipFill>
            <a:blip r:embed="rId2"/>
            <a:stretch>
              <a:fillRect/>
            </a:stretch>
          </a:blipFill>
          <a:ln w="12700">
            <a:miter lim="400000"/>
          </a:ln>
        </p:spPr>
        <p:txBody>
          <a:bodyPr lIns="121919" tIns="121919" rIns="121919" bIns="121919"/>
          <a:lstStyle/>
          <a:p>
            <a:pPr lvl="0" algn="l" defTabSz="914400">
              <a:defRPr sz="3600">
                <a:latin typeface="Arial"/>
                <a:ea typeface="Arial"/>
                <a:cs typeface="Arial"/>
                <a:sym typeface="Arial"/>
              </a:defRPr>
            </a:pPr>
          </a:p>
        </p:txBody>
      </p:sp>
      <p:sp>
        <p:nvSpPr>
          <p:cNvPr id="153" name="Shape 153"/>
          <p:cNvSpPr/>
          <p:nvPr>
            <p:ph type="title"/>
          </p:nvPr>
        </p:nvSpPr>
        <p:spPr>
          <a:xfrm>
            <a:off x="977901" y="867834"/>
            <a:ext cx="22428201" cy="1998134"/>
          </a:xfrm>
          <a:prstGeom prst="rect">
            <a:avLst/>
          </a:prstGeom>
        </p:spPr>
        <p:txBody>
          <a:bodyPr/>
          <a:lstStyle>
            <a:lvl1pPr>
              <a:defRPr>
                <a:solidFill>
                  <a:srgbClr val="000000"/>
                </a:solidFill>
                <a:uFillTx/>
                <a:latin typeface="Arial"/>
                <a:ea typeface="Arial"/>
                <a:cs typeface="Arial"/>
                <a:sym typeface="Arial"/>
              </a:defRPr>
            </a:lvl1pPr>
          </a:lstStyle>
          <a:p>
            <a:pPr lvl="0">
              <a:defRPr sz="1800"/>
            </a:pPr>
            <a:r>
              <a:rPr sz="8400"/>
              <a:t>Title Text</a:t>
            </a:r>
          </a:p>
        </p:txBody>
      </p:sp>
      <p:sp>
        <p:nvSpPr>
          <p:cNvPr id="154" name="Shape 154"/>
          <p:cNvSpPr/>
          <p:nvPr>
            <p:ph type="body" idx="1"/>
          </p:nvPr>
        </p:nvSpPr>
        <p:spPr>
          <a:xfrm>
            <a:off x="977903" y="2865967"/>
            <a:ext cx="22428201" cy="10850034"/>
          </a:xfrm>
          <a:prstGeom prst="rect">
            <a:avLst/>
          </a:prstGeom>
        </p:spPr>
        <p:txBody>
          <a:bodyPr/>
          <a:lstStyle>
            <a:lvl1pPr marL="0" indent="0">
              <a:buClr>
                <a:srgbClr val="33928A"/>
              </a:buClr>
              <a:defRPr>
                <a:solidFill>
                  <a:srgbClr val="4D4D4D"/>
                </a:solidFill>
                <a:uFillTx/>
                <a:latin typeface="Arial"/>
                <a:ea typeface="Arial"/>
                <a:cs typeface="Arial"/>
                <a:sym typeface="Arial"/>
              </a:defRPr>
            </a:lvl1pPr>
            <a:lvl2pPr marL="0" indent="0">
              <a:buClr>
                <a:srgbClr val="33928A"/>
              </a:buClr>
              <a:defRPr>
                <a:solidFill>
                  <a:srgbClr val="4D4D4D"/>
                </a:solidFill>
                <a:uFillTx/>
                <a:latin typeface="Arial"/>
                <a:ea typeface="Arial"/>
                <a:cs typeface="Arial"/>
                <a:sym typeface="Arial"/>
              </a:defRPr>
            </a:lvl2pPr>
            <a:lvl3pPr marL="0" indent="0">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marL="0" indent="0">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56" name="Shape 156"/>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57" name="Shape 15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5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59" name="Shape 15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0" name="Shape 16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1" name="Shape 161"/>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62" name="Shape 162"/>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6" name="Shape 16"/>
          <p:cNvSpPr/>
          <p:nvPr>
            <p:ph type="title"/>
          </p:nvPr>
        </p:nvSpPr>
        <p:spPr>
          <a:xfrm>
            <a:off x="1778000" y="4533900"/>
            <a:ext cx="20828000" cy="46482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1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1_Title with Subtitle and Content">
    <p:spTree>
      <p:nvGrpSpPr>
        <p:cNvPr id="1" name=""/>
        <p:cNvGrpSpPr/>
        <p:nvPr/>
      </p:nvGrpSpPr>
      <p:grpSpPr>
        <a:xfrm>
          <a:off x="0" y="0"/>
          <a:ext cx="0" cy="0"/>
          <a:chOff x="0" y="0"/>
          <a:chExt cx="0" cy="0"/>
        </a:xfrm>
      </p:grpSpPr>
      <p:sp>
        <p:nvSpPr>
          <p:cNvPr id="164" name="Shape 164"/>
          <p:cNvSpPr/>
          <p:nvPr/>
        </p:nvSpPr>
        <p:spPr>
          <a:xfrm>
            <a:off x="-1" y="12344400"/>
            <a:ext cx="24384001" cy="1028702"/>
          </a:xfrm>
          <a:prstGeom prst="rect">
            <a:avLst/>
          </a:prstGeom>
          <a:solidFill>
            <a:srgbClr val="00685D"/>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65" name="Shape 16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6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67" name="Shape 16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68" name="Shape 16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69" name="Shape 169"/>
          <p:cNvSpPr/>
          <p:nvPr>
            <p:ph type="body" idx="1"/>
          </p:nvPr>
        </p:nvSpPr>
        <p:spPr>
          <a:xfrm>
            <a:off x="977901" y="2095501"/>
            <a:ext cx="22428201" cy="923251"/>
          </a:xfrm>
          <a:prstGeom prst="rect">
            <a:avLst/>
          </a:prstGeom>
        </p:spPr>
        <p:txBody>
          <a:bodyPr/>
          <a:lstStyle>
            <a:lvl1pPr marL="0" indent="0">
              <a:spcBef>
                <a:spcPts val="0"/>
              </a:spcBef>
              <a:buClrTx/>
              <a:buSzTx/>
              <a:buFontTx/>
              <a:buNone/>
              <a:defRPr sz="5200">
                <a:solidFill>
                  <a:srgbClr val="4D4D4D"/>
                </a:solidFill>
                <a:uFillTx/>
                <a:latin typeface="Arial"/>
                <a:ea typeface="Arial"/>
                <a:cs typeface="Arial"/>
                <a:sym typeface="Arial"/>
              </a:defRPr>
            </a:lvl1pPr>
            <a:lvl2pPr marL="0" indent="457200">
              <a:spcBef>
                <a:spcPts val="0"/>
              </a:spcBef>
              <a:buClrTx/>
              <a:buSzTx/>
              <a:buFontTx/>
              <a:buNone/>
              <a:defRPr sz="5200">
                <a:solidFill>
                  <a:srgbClr val="4D4D4D"/>
                </a:solidFill>
                <a:uFillTx/>
                <a:latin typeface="Arial"/>
                <a:ea typeface="Arial"/>
                <a:cs typeface="Arial"/>
                <a:sym typeface="Arial"/>
              </a:defRPr>
            </a:lvl2pPr>
            <a:lvl3pPr marL="0" indent="914400">
              <a:spcBef>
                <a:spcPts val="0"/>
              </a:spcBef>
              <a:buClrTx/>
              <a:buSzTx/>
              <a:buFontTx/>
              <a:buNone/>
              <a:defRPr sz="5200">
                <a:solidFill>
                  <a:srgbClr val="4D4D4D"/>
                </a:solidFill>
                <a:uFillTx/>
                <a:latin typeface="Arial"/>
                <a:ea typeface="Arial"/>
                <a:cs typeface="Arial"/>
                <a:sym typeface="Arial"/>
              </a:defRPr>
            </a:lvl3pPr>
            <a:lvl4pPr marL="0" indent="1371600">
              <a:spcBef>
                <a:spcPts val="0"/>
              </a:spcBef>
              <a:buClrTx/>
              <a:buSzTx/>
              <a:buFontTx/>
              <a:buNone/>
              <a:defRPr sz="5200">
                <a:solidFill>
                  <a:srgbClr val="4D4D4D"/>
                </a:solidFill>
                <a:uFillTx/>
                <a:latin typeface="Arial"/>
                <a:ea typeface="Arial"/>
                <a:cs typeface="Arial"/>
                <a:sym typeface="Arial"/>
              </a:defRPr>
            </a:lvl4pPr>
            <a:lvl5pPr marL="0" indent="1828800">
              <a:spcBef>
                <a:spcPts val="0"/>
              </a:spcBef>
              <a:buClrTx/>
              <a:buSzTx/>
              <a:buFontTx/>
              <a:buNone/>
              <a:defRPr sz="5200">
                <a:solidFill>
                  <a:srgbClr val="4D4D4D"/>
                </a:solidFill>
                <a:uFillTx/>
                <a:latin typeface="Arial"/>
                <a:ea typeface="Arial"/>
                <a:cs typeface="Arial"/>
                <a:sym typeface="Arial"/>
              </a:defRPr>
            </a:lvl5pPr>
          </a:lstStyle>
          <a:p>
            <a:pPr lvl="0">
              <a:defRPr sz="1800">
                <a:solidFill>
                  <a:srgbClr val="000000"/>
                </a:solidFill>
              </a:defRPr>
            </a:pPr>
            <a:r>
              <a:rPr sz="5200">
                <a:solidFill>
                  <a:srgbClr val="4D4D4D"/>
                </a:solidFill>
              </a:rPr>
              <a:t>Body Level One</a:t>
            </a:r>
            <a:endParaRPr sz="5200">
              <a:solidFill>
                <a:srgbClr val="4D4D4D"/>
              </a:solidFill>
            </a:endParaRPr>
          </a:p>
          <a:p>
            <a:pPr lvl="1">
              <a:defRPr sz="1800">
                <a:solidFill>
                  <a:srgbClr val="000000"/>
                </a:solidFill>
              </a:defRPr>
            </a:pPr>
            <a:r>
              <a:rPr sz="5200">
                <a:solidFill>
                  <a:srgbClr val="4D4D4D"/>
                </a:solidFill>
              </a:rPr>
              <a:t>Body Level Two</a:t>
            </a:r>
            <a:endParaRPr sz="5200">
              <a:solidFill>
                <a:srgbClr val="4D4D4D"/>
              </a:solidFill>
            </a:endParaRPr>
          </a:p>
          <a:p>
            <a:pPr lvl="2">
              <a:defRPr sz="1800">
                <a:solidFill>
                  <a:srgbClr val="000000"/>
                </a:solidFill>
              </a:defRPr>
            </a:pPr>
            <a:r>
              <a:rPr sz="5200">
                <a:solidFill>
                  <a:srgbClr val="4D4D4D"/>
                </a:solidFill>
              </a:rPr>
              <a:t>Body Level Three</a:t>
            </a:r>
            <a:endParaRPr sz="5200">
              <a:solidFill>
                <a:srgbClr val="4D4D4D"/>
              </a:solidFill>
            </a:endParaRPr>
          </a:p>
          <a:p>
            <a:pPr lvl="3">
              <a:defRPr sz="1800">
                <a:solidFill>
                  <a:srgbClr val="000000"/>
                </a:solidFill>
              </a:defRPr>
            </a:pPr>
            <a:r>
              <a:rPr sz="5200">
                <a:solidFill>
                  <a:srgbClr val="4D4D4D"/>
                </a:solidFill>
              </a:rPr>
              <a:t>Body Level Four</a:t>
            </a:r>
            <a:endParaRPr sz="5200">
              <a:solidFill>
                <a:srgbClr val="4D4D4D"/>
              </a:solidFill>
            </a:endParaRPr>
          </a:p>
          <a:p>
            <a:pPr lvl="4">
              <a:defRPr sz="1800">
                <a:solidFill>
                  <a:srgbClr val="000000"/>
                </a:solidFill>
              </a:defRPr>
            </a:pPr>
            <a:r>
              <a:rPr sz="5200">
                <a:solidFill>
                  <a:srgbClr val="4D4D4D"/>
                </a:solidFill>
              </a:rPr>
              <a:t>Body Level Five</a:t>
            </a:r>
          </a:p>
        </p:txBody>
      </p:sp>
      <p:sp>
        <p:nvSpPr>
          <p:cNvPr id="170" name="Shape 170"/>
          <p:cNvSpPr/>
          <p:nvPr>
            <p:ph type="title"/>
          </p:nvPr>
        </p:nvSpPr>
        <p:spPr>
          <a:xfrm>
            <a:off x="977901" y="867834"/>
            <a:ext cx="22428201" cy="1227668"/>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2" name="Shape 172"/>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73" name="Shape 173"/>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74"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75" name="Shape 175"/>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76" name="Shape 176"/>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77" name="Shape 177"/>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9" name="Shape 17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0" name="Shape 18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2" name="Shape 18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83" name="Shape 18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84" name="Shape 184"/>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86" name="Shape 186"/>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87" name="Shape 187"/>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88"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89" name="Shape 18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0" name="Shape 190"/>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1" name="Shape 191"/>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93" name="Shape 193"/>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194" name="Shape 194"/>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195"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196" name="Shape 19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197" name="Shape 197"/>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198" name="Shape 198"/>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199" name="Shape 199"/>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01" name="Shape 201"/>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2" name="Shape 20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3" name="Shape 203"/>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04"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05" name="Shape 205"/>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07" name="Shape 207"/>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08" name="Shape 20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09" name="Shape 20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21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11" name="Shape 211"/>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12" name="Shape 212"/>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14" name="Shape 21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15" name="Shape 21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1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17" name="Shape 21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18" name="Shape 21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19" name="Shape 21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2_Title and Content, no circles">
    <p:spTree>
      <p:nvGrpSpPr>
        <p:cNvPr id="1" name=""/>
        <p:cNvGrpSpPr/>
        <p:nvPr/>
      </p:nvGrpSpPr>
      <p:grpSpPr>
        <a:xfrm>
          <a:off x="0" y="0"/>
          <a:ext cx="0" cy="0"/>
          <a:chOff x="0" y="0"/>
          <a:chExt cx="0" cy="0"/>
        </a:xfrm>
      </p:grpSpPr>
      <p:sp>
        <p:nvSpPr>
          <p:cNvPr id="221" name="Shape 221"/>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22" name="Shape 222"/>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23"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24" name="Shape 224"/>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25" name="Shape 225"/>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26" name="Shape 226"/>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27" name="Shape 227"/>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29" name="Shape 229"/>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0" name="Shape 230"/>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1"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32" name="Shape 23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33" name="Shape 233"/>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34" name="Shape 234"/>
          <p:cNvSpPr/>
          <p:nvPr>
            <p:ph type="title"/>
          </p:nvPr>
        </p:nvSpPr>
        <p:spPr>
          <a:xfrm>
            <a:off x="977901" y="867834"/>
            <a:ext cx="22428201" cy="1998134"/>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
        <p:nvSpPr>
          <p:cNvPr id="235" name="Shape 235"/>
          <p:cNvSpPr/>
          <p:nvPr>
            <p:ph type="body" idx="1"/>
          </p:nvPr>
        </p:nvSpPr>
        <p:spPr>
          <a:xfrm>
            <a:off x="977903" y="2865967"/>
            <a:ext cx="22428201" cy="10850034"/>
          </a:xfrm>
          <a:prstGeom prst="rect">
            <a:avLst/>
          </a:prstGeom>
        </p:spPr>
        <p:txBody>
          <a:bodyPr/>
          <a:lstStyle>
            <a:lvl1pPr>
              <a:buClr>
                <a:srgbClr val="ADC339"/>
              </a:buClr>
              <a:defRPr>
                <a:solidFill>
                  <a:srgbClr val="4D4D4D"/>
                </a:solidFill>
                <a:uFillTx/>
                <a:latin typeface="Arial"/>
                <a:ea typeface="Arial"/>
                <a:cs typeface="Arial"/>
                <a:sym typeface="Arial"/>
              </a:defRPr>
            </a:lvl1pPr>
            <a:lvl2pPr>
              <a:buClr>
                <a:srgbClr val="ADC339"/>
              </a:buClr>
              <a:defRPr>
                <a:solidFill>
                  <a:srgbClr val="4D4D4D"/>
                </a:solidFill>
                <a:uFillTx/>
                <a:latin typeface="Arial"/>
                <a:ea typeface="Arial"/>
                <a:cs typeface="Arial"/>
                <a:sym typeface="Arial"/>
              </a:defRPr>
            </a:lvl2pPr>
            <a:lvl3pPr>
              <a:buClr>
                <a:srgbClr val="ADC339"/>
              </a:buClr>
              <a:defRPr>
                <a:solidFill>
                  <a:srgbClr val="4D4D4D"/>
                </a:solidFill>
                <a:uFillTx/>
                <a:latin typeface="Arial"/>
                <a:ea typeface="Arial"/>
                <a:cs typeface="Arial"/>
                <a:sym typeface="Arial"/>
              </a:defRPr>
            </a:lvl3pPr>
            <a:lvl4pPr marL="2904069" indent="-1532469">
              <a:buClr>
                <a:srgbClr val="ADC339"/>
              </a:buClr>
              <a:defRPr>
                <a:solidFill>
                  <a:srgbClr val="4D4D4D"/>
                </a:solidFill>
                <a:uFillTx/>
                <a:latin typeface="Arial"/>
                <a:ea typeface="Arial"/>
                <a:cs typeface="Arial"/>
                <a:sym typeface="Arial"/>
              </a:defRPr>
            </a:lvl4pPr>
            <a:lvl5pPr>
              <a:buClr>
                <a:srgbClr val="ADC339"/>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9" name="Shape 19"/>
          <p:cNvSpPr/>
          <p:nvPr>
            <p:ph type="title"/>
          </p:nvPr>
        </p:nvSpPr>
        <p:spPr>
          <a:xfrm>
            <a:off x="1651000" y="1104900"/>
            <a:ext cx="10223500" cy="5613400"/>
          </a:xfrm>
          <a:prstGeom prst="rect">
            <a:avLst/>
          </a:prstGeom>
        </p:spPr>
        <p:txBody>
          <a:bodyPr anchor="b">
            <a:normAutofit fontScale="100000" lnSpcReduction="0"/>
          </a:bodyPr>
          <a:lstStyle>
            <a:lvl1pPr algn="ctr" defTabSz="825500">
              <a:lnSpc>
                <a:spcPct val="100000"/>
              </a:lnSpc>
              <a:defRPr>
                <a:solidFill>
                  <a:srgbClr val="000000"/>
                </a:solidFill>
                <a:uFillTx/>
                <a:latin typeface="+mn-lt"/>
                <a:ea typeface="+mn-ea"/>
                <a:cs typeface="+mn-cs"/>
                <a:sym typeface="Helvetica Light"/>
              </a:defRPr>
            </a:lvl1pPr>
          </a:lstStyle>
          <a:p>
            <a:pPr lvl="0">
              <a:defRPr sz="1800"/>
            </a:pPr>
            <a:r>
              <a:rPr sz="8400"/>
              <a:t>Title Text</a:t>
            </a:r>
          </a:p>
        </p:txBody>
      </p:sp>
      <p:sp>
        <p:nvSpPr>
          <p:cNvPr id="20" name="Shape 20"/>
          <p:cNvSpPr/>
          <p:nvPr>
            <p:ph type="body" idx="1"/>
          </p:nvPr>
        </p:nvSpPr>
        <p:spPr>
          <a:xfrm>
            <a:off x="1651000" y="6845300"/>
            <a:ext cx="10223500" cy="57658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vl2pPr marL="0" indent="228600" algn="ctr" defTabSz="825500">
              <a:spcBef>
                <a:spcPts val="0"/>
              </a:spcBef>
              <a:buClrTx/>
              <a:buSzTx/>
              <a:buFontTx/>
              <a:buNone/>
              <a:defRPr sz="4400">
                <a:solidFill>
                  <a:srgbClr val="000000"/>
                </a:solidFill>
                <a:uFillTx/>
                <a:latin typeface="+mn-lt"/>
                <a:ea typeface="+mn-ea"/>
                <a:cs typeface="+mn-cs"/>
                <a:sym typeface="Helvetica Light"/>
              </a:defRPr>
            </a:lvl2pPr>
            <a:lvl3pPr marL="0" indent="457200" algn="ctr" defTabSz="825500">
              <a:spcBef>
                <a:spcPts val="0"/>
              </a:spcBef>
              <a:buClrTx/>
              <a:buSzTx/>
              <a:buFontTx/>
              <a:buNone/>
              <a:defRPr sz="4400">
                <a:solidFill>
                  <a:srgbClr val="000000"/>
                </a:solidFill>
                <a:uFillTx/>
                <a:latin typeface="+mn-lt"/>
                <a:ea typeface="+mn-ea"/>
                <a:cs typeface="+mn-cs"/>
                <a:sym typeface="Helvetica Light"/>
              </a:defRPr>
            </a:lvl3pPr>
            <a:lvl4pPr marL="0" indent="685800" algn="ctr" defTabSz="825500">
              <a:spcBef>
                <a:spcPts val="0"/>
              </a:spcBef>
              <a:buClrTx/>
              <a:buSzTx/>
              <a:buFontTx/>
              <a:buNone/>
              <a:defRPr sz="4400">
                <a:solidFill>
                  <a:srgbClr val="000000"/>
                </a:solidFill>
                <a:uFillTx/>
                <a:latin typeface="+mn-lt"/>
                <a:ea typeface="+mn-ea"/>
                <a:cs typeface="+mn-cs"/>
                <a:sym typeface="Helvetica Light"/>
              </a:defRPr>
            </a:lvl4pPr>
            <a:lvl5pPr marL="0" indent="914400" algn="ctr" defTabSz="825500">
              <a:spcBef>
                <a:spcPts val="0"/>
              </a:spcBef>
              <a:buClrTx/>
              <a:buSzTx/>
              <a:buFontTx/>
              <a:buNone/>
              <a:defRPr sz="4400">
                <a:solidFill>
                  <a:srgbClr val="000000"/>
                </a:solidFill>
                <a:uFillTx/>
                <a:latin typeface="+mn-lt"/>
                <a:ea typeface="+mn-ea"/>
                <a:cs typeface="+mn-cs"/>
                <a:sym typeface="Helvetica Light"/>
              </a:defRPr>
            </a:lvl5pPr>
          </a:lstStyle>
          <a:p>
            <a:pPr lvl="0">
              <a:defRPr sz="1800"/>
            </a:pPr>
            <a:r>
              <a:rPr sz="4400"/>
              <a:t>Body Level One</a:t>
            </a:r>
            <a:endParaRPr sz="4400"/>
          </a:p>
          <a:p>
            <a:pPr lvl="1">
              <a:defRPr sz="1800"/>
            </a:pPr>
            <a:r>
              <a:rPr sz="4400"/>
              <a:t>Body Level Two</a:t>
            </a:r>
            <a:endParaRPr sz="4400"/>
          </a:p>
          <a:p>
            <a:pPr lvl="2">
              <a:defRPr sz="1800"/>
            </a:pPr>
            <a:r>
              <a:rPr sz="4400"/>
              <a:t>Body Level Three</a:t>
            </a:r>
            <a:endParaRPr sz="4400"/>
          </a:p>
          <a:p>
            <a:pPr lvl="3">
              <a:defRPr sz="1800"/>
            </a:pPr>
            <a:r>
              <a:rPr sz="4400"/>
              <a:t>Body Level Four</a:t>
            </a:r>
            <a:endParaRPr sz="4400"/>
          </a:p>
          <a:p>
            <a:pPr lvl="4">
              <a:defRPr sz="1800"/>
            </a:pPr>
            <a:r>
              <a:rPr sz="4400"/>
              <a:t>Body Level Five</a:t>
            </a:r>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Title Only, no circles">
    <p:spTree>
      <p:nvGrpSpPr>
        <p:cNvPr id="1" name=""/>
        <p:cNvGrpSpPr/>
        <p:nvPr/>
      </p:nvGrpSpPr>
      <p:grpSpPr>
        <a:xfrm>
          <a:off x="0" y="0"/>
          <a:ext cx="0" cy="0"/>
          <a:chOff x="0" y="0"/>
          <a:chExt cx="0" cy="0"/>
        </a:xfrm>
      </p:grpSpPr>
      <p:sp>
        <p:nvSpPr>
          <p:cNvPr id="237" name="Shape 237"/>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38" name="Shape 23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39"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0" name="Shape 240"/>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1" name="Shape 241"/>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2" name="Shape 242"/>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44" name="Shape 244"/>
          <p:cNvSpPr/>
          <p:nvPr/>
        </p:nvSpPr>
        <p:spPr>
          <a:xfrm>
            <a:off x="-1" y="12344400"/>
            <a:ext cx="24384001" cy="1028702"/>
          </a:xfrm>
          <a:prstGeom prst="rect">
            <a:avLst/>
          </a:prstGeom>
          <a:solidFill>
            <a:srgbClr val="00685D"/>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45" name="Shape 24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pic>
        <p:nvPicPr>
          <p:cNvPr id="246" name="image1.png" descr="EMC logo white-lg.png"/>
          <p:cNvPicPr/>
          <p:nvPr/>
        </p:nvPicPr>
        <p:blipFill>
          <a:blip r:embed="rId2">
            <a:extLst/>
          </a:blip>
          <a:stretch>
            <a:fillRect/>
          </a:stretch>
        </p:blipFill>
        <p:spPr>
          <a:xfrm>
            <a:off x="21203760" y="12496699"/>
            <a:ext cx="2398872" cy="680969"/>
          </a:xfrm>
          <a:prstGeom prst="rect">
            <a:avLst/>
          </a:prstGeom>
          <a:ln w="12700">
            <a:miter lim="400000"/>
          </a:ln>
        </p:spPr>
      </p:pic>
      <p:sp>
        <p:nvSpPr>
          <p:cNvPr id="247" name="Shape 247"/>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Pivotal Confidential–Internal Use Only</a:t>
            </a:r>
          </a:p>
        </p:txBody>
      </p:sp>
      <p:sp>
        <p:nvSpPr>
          <p:cNvPr id="248" name="Shape 248"/>
          <p:cNvSpPr/>
          <p:nvPr/>
        </p:nvSpPr>
        <p:spPr>
          <a:xfrm>
            <a:off x="31676" y="12344400"/>
            <a:ext cx="8170226" cy="922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sz="4800">
                <a:solidFill>
                  <a:srgbClr val="FFFFFF"/>
                </a:solidFill>
                <a:latin typeface="Arial"/>
                <a:ea typeface="Arial"/>
                <a:cs typeface="Arial"/>
                <a:sym typeface="Arial"/>
              </a:defRPr>
            </a:lvl1pPr>
          </a:lstStyle>
          <a:p>
            <a:pPr lvl="0">
              <a:defRPr sz="1800">
                <a:solidFill>
                  <a:srgbClr val="000000"/>
                </a:solidFill>
              </a:defRPr>
            </a:pPr>
            <a:r>
              <a:rPr sz="4800">
                <a:solidFill>
                  <a:srgbClr val="FFFFFF"/>
                </a:solidFill>
              </a:rPr>
              <a:t>Field Enablement Training</a:t>
            </a:r>
          </a:p>
        </p:txBody>
      </p:sp>
      <p:sp>
        <p:nvSpPr>
          <p:cNvPr id="249" name="Shape 249"/>
          <p:cNvSpPr/>
          <p:nvPr>
            <p:ph type="title"/>
          </p:nvPr>
        </p:nvSpPr>
        <p:spPr>
          <a:xfrm>
            <a:off x="977901" y="867834"/>
            <a:ext cx="22428201" cy="2332566"/>
          </a:xfrm>
          <a:prstGeom prst="rect">
            <a:avLst/>
          </a:prstGeom>
        </p:spPr>
        <p:txBody>
          <a:bodyPr/>
          <a:lstStyle>
            <a:lvl1pPr>
              <a:defRPr>
                <a:solidFill>
                  <a:srgbClr val="00685D"/>
                </a:solidFill>
                <a:uFillTx/>
                <a:latin typeface="Arial"/>
                <a:ea typeface="Arial"/>
                <a:cs typeface="Arial"/>
                <a:sym typeface="Arial"/>
              </a:defRPr>
            </a:lvl1pPr>
          </a:lstStyle>
          <a:p>
            <a:pPr lvl="0">
              <a:defRPr sz="1800">
                <a:solidFill>
                  <a:srgbClr val="000000"/>
                </a:solidFill>
              </a:defRPr>
            </a:pPr>
            <a:r>
              <a:rPr sz="8400">
                <a:solidFill>
                  <a:srgbClr val="00685D"/>
                </a:solidFill>
              </a:rPr>
              <a:t>Title Text</a:t>
            </a:r>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251" name="Shape 251"/>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2" name="Shape 25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53" name="image4.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54" name="Shape 254"/>
          <p:cNvSpPr/>
          <p:nvPr/>
        </p:nvSpPr>
        <p:spPr>
          <a:xfrm>
            <a:off x="-1" y="-1"/>
            <a:ext cx="24384001" cy="13716001"/>
          </a:xfrm>
          <a:prstGeom prst="rect">
            <a:avLst/>
          </a:prstGeom>
          <a:solidFill/>
          <a:ln w="25400">
            <a:solidFill/>
            <a:round/>
          </a:ln>
        </p:spPr>
        <p:txBody>
          <a:bodyPr lIns="121919" tIns="121919" rIns="121919" bIns="121919" anchor="ctr"/>
          <a:lstStyle/>
          <a:p>
            <a:pPr lvl="0" defTabSz="914400">
              <a:defRPr sz="4800">
                <a:solidFill>
                  <a:srgbClr val="FFFFFF"/>
                </a:solidFill>
                <a:uFill>
                  <a:solidFill>
                    <a:srgbClr val="FFFFFF"/>
                  </a:solidFill>
                </a:uFill>
                <a:latin typeface="Arial"/>
                <a:ea typeface="Arial"/>
                <a:cs typeface="Arial"/>
                <a:sym typeface="Arial"/>
              </a:defRPr>
            </a:pPr>
          </a:p>
        </p:txBody>
      </p:sp>
      <p:sp>
        <p:nvSpPr>
          <p:cNvPr id="255" name="Shape 255"/>
          <p:cNvSpPr/>
          <p:nvPr>
            <p:ph type="title"/>
          </p:nvPr>
        </p:nvSpPr>
        <p:spPr>
          <a:xfrm>
            <a:off x="2374898" y="72085"/>
            <a:ext cx="20320001" cy="6112811"/>
          </a:xfrm>
          <a:prstGeom prst="rect">
            <a:avLst/>
          </a:prstGeom>
        </p:spPr>
        <p:txBody>
          <a:bodyPr anchor="b"/>
          <a:lstStyle>
            <a:lvl1pPr>
              <a:defRPr sz="9600">
                <a:solidFill>
                  <a:srgbClr val="F16F3B"/>
                </a:solidFill>
                <a:uFill>
                  <a:solidFill>
                    <a:srgbClr val="F16F3B"/>
                  </a:solidFill>
                </a:uFill>
                <a:latin typeface="Arial Bold"/>
                <a:ea typeface="Arial Bold"/>
                <a:cs typeface="Arial Bold"/>
                <a:sym typeface="Arial Bold"/>
              </a:defRPr>
            </a:lvl1pPr>
          </a:lstStyle>
          <a:p>
            <a:pPr lvl="0">
              <a:defRPr sz="1800">
                <a:solidFill>
                  <a:srgbClr val="000000"/>
                </a:solidFill>
                <a:uFillTx/>
              </a:defRPr>
            </a:pPr>
            <a:r>
              <a:rPr sz="9600">
                <a:solidFill>
                  <a:srgbClr val="F16F3B"/>
                </a:solidFill>
                <a:uFill>
                  <a:solidFill>
                    <a:srgbClr val="F16F3B"/>
                  </a:solidFill>
                </a:uFill>
              </a:rPr>
              <a:t>Title Text</a:t>
            </a:r>
          </a:p>
        </p:txBody>
      </p:sp>
      <p:sp>
        <p:nvSpPr>
          <p:cNvPr id="256" name="Shape 256"/>
          <p:cNvSpPr/>
          <p:nvPr>
            <p:ph type="body" idx="1"/>
          </p:nvPr>
        </p:nvSpPr>
        <p:spPr>
          <a:xfrm>
            <a:off x="2374900" y="7022357"/>
            <a:ext cx="20320001" cy="2779564"/>
          </a:xfrm>
          <a:prstGeom prst="rect">
            <a:avLst/>
          </a:prstGeom>
        </p:spPr>
        <p:txBody>
          <a:bodyPr/>
          <a:lstStyle>
            <a:lvl1pPr marL="0" indent="0">
              <a:spcBef>
                <a:spcPts val="0"/>
              </a:spcBef>
              <a:buClrTx/>
              <a:buSzTx/>
              <a:buFontTx/>
              <a:buNone/>
              <a:defRPr>
                <a:solidFill>
                  <a:srgbClr val="3EA7BC"/>
                </a:solidFill>
                <a:uFill>
                  <a:solidFill>
                    <a:srgbClr val="3EA7BC"/>
                  </a:solidFill>
                </a:uFill>
                <a:latin typeface="Arial"/>
                <a:ea typeface="Arial"/>
                <a:cs typeface="Arial"/>
                <a:sym typeface="Arial"/>
              </a:defRPr>
            </a:lvl1pPr>
            <a:lvl2pPr marL="0" indent="457200">
              <a:spcBef>
                <a:spcPts val="0"/>
              </a:spcBef>
              <a:buClrTx/>
              <a:buSzTx/>
              <a:buFontTx/>
              <a:buNone/>
              <a:defRPr>
                <a:solidFill>
                  <a:srgbClr val="3EA7BC"/>
                </a:solidFill>
                <a:uFill>
                  <a:solidFill>
                    <a:srgbClr val="3EA7BC"/>
                  </a:solidFill>
                </a:uFill>
                <a:latin typeface="Arial"/>
                <a:ea typeface="Arial"/>
                <a:cs typeface="Arial"/>
                <a:sym typeface="Arial"/>
              </a:defRPr>
            </a:lvl2pPr>
            <a:lvl3pPr marL="0" indent="914400">
              <a:spcBef>
                <a:spcPts val="0"/>
              </a:spcBef>
              <a:buClrTx/>
              <a:buSzTx/>
              <a:buFontTx/>
              <a:buNone/>
              <a:defRPr>
                <a:solidFill>
                  <a:srgbClr val="3EA7BC"/>
                </a:solidFill>
                <a:uFill>
                  <a:solidFill>
                    <a:srgbClr val="3EA7BC"/>
                  </a:solidFill>
                </a:uFill>
                <a:latin typeface="Arial"/>
                <a:ea typeface="Arial"/>
                <a:cs typeface="Arial"/>
                <a:sym typeface="Arial"/>
              </a:defRPr>
            </a:lvl3pPr>
            <a:lvl4pPr marL="0" indent="1371600">
              <a:spcBef>
                <a:spcPts val="0"/>
              </a:spcBef>
              <a:buClrTx/>
              <a:buSzTx/>
              <a:buFontTx/>
              <a:buNone/>
              <a:defRPr>
                <a:solidFill>
                  <a:srgbClr val="3EA7BC"/>
                </a:solidFill>
                <a:uFill>
                  <a:solidFill>
                    <a:srgbClr val="3EA7BC"/>
                  </a:solidFill>
                </a:uFill>
                <a:latin typeface="Arial"/>
                <a:ea typeface="Arial"/>
                <a:cs typeface="Arial"/>
                <a:sym typeface="Arial"/>
              </a:defRPr>
            </a:lvl4pPr>
            <a:lvl5pPr marL="0" indent="1828800">
              <a:spcBef>
                <a:spcPts val="0"/>
              </a:spcBef>
              <a:buClrTx/>
              <a:buSzTx/>
              <a:buFontTx/>
              <a:buNone/>
              <a:defRPr>
                <a:solidFill>
                  <a:srgbClr val="3EA7BC"/>
                </a:solidFill>
                <a:uFill>
                  <a:solidFill>
                    <a:srgbClr val="3EA7BC"/>
                  </a:solidFill>
                </a:uFill>
                <a:latin typeface="Arial"/>
                <a:ea typeface="Arial"/>
                <a:cs typeface="Arial"/>
                <a:sym typeface="Arial"/>
              </a:defRPr>
            </a:lvl5pPr>
          </a:lstStyle>
          <a:p>
            <a:pPr lvl="0">
              <a:defRPr sz="1800">
                <a:solidFill>
                  <a:srgbClr val="000000"/>
                </a:solidFill>
                <a:uFillTx/>
              </a:defRPr>
            </a:pPr>
            <a:r>
              <a:rPr sz="6400">
                <a:solidFill>
                  <a:srgbClr val="3EA7BC"/>
                </a:solidFill>
                <a:uFill>
                  <a:solidFill>
                    <a:srgbClr val="3EA7BC"/>
                  </a:solidFill>
                </a:uFill>
              </a:rPr>
              <a:t>Body Level One</a:t>
            </a:r>
            <a:endParaRPr sz="6400">
              <a:solidFill>
                <a:srgbClr val="3EA7BC"/>
              </a:solidFill>
              <a:uFill>
                <a:solidFill>
                  <a:srgbClr val="3EA7BC"/>
                </a:solidFill>
              </a:uFill>
            </a:endParaRPr>
          </a:p>
          <a:p>
            <a:pPr lvl="1">
              <a:defRPr sz="1800">
                <a:solidFill>
                  <a:srgbClr val="000000"/>
                </a:solidFill>
                <a:uFillTx/>
              </a:defRPr>
            </a:pPr>
            <a:r>
              <a:rPr sz="6400">
                <a:solidFill>
                  <a:srgbClr val="3EA7BC"/>
                </a:solidFill>
                <a:uFill>
                  <a:solidFill>
                    <a:srgbClr val="3EA7BC"/>
                  </a:solidFill>
                </a:uFill>
              </a:rPr>
              <a:t>Body Level Two</a:t>
            </a:r>
            <a:endParaRPr sz="6400">
              <a:solidFill>
                <a:srgbClr val="3EA7BC"/>
              </a:solidFill>
              <a:uFill>
                <a:solidFill>
                  <a:srgbClr val="3EA7BC"/>
                </a:solidFill>
              </a:uFill>
            </a:endParaRPr>
          </a:p>
          <a:p>
            <a:pPr lvl="2">
              <a:defRPr sz="1800">
                <a:solidFill>
                  <a:srgbClr val="000000"/>
                </a:solidFill>
                <a:uFillTx/>
              </a:defRPr>
            </a:pPr>
            <a:r>
              <a:rPr sz="6400">
                <a:solidFill>
                  <a:srgbClr val="3EA7BC"/>
                </a:solidFill>
                <a:uFill>
                  <a:solidFill>
                    <a:srgbClr val="3EA7BC"/>
                  </a:solidFill>
                </a:uFill>
              </a:rPr>
              <a:t>Body Level Three</a:t>
            </a:r>
            <a:endParaRPr sz="6400">
              <a:solidFill>
                <a:srgbClr val="3EA7BC"/>
              </a:solidFill>
              <a:uFill>
                <a:solidFill>
                  <a:srgbClr val="3EA7BC"/>
                </a:solidFill>
              </a:uFill>
            </a:endParaRPr>
          </a:p>
          <a:p>
            <a:pPr lvl="3">
              <a:defRPr sz="1800">
                <a:solidFill>
                  <a:srgbClr val="000000"/>
                </a:solidFill>
                <a:uFillTx/>
              </a:defRPr>
            </a:pPr>
            <a:r>
              <a:rPr sz="6400">
                <a:solidFill>
                  <a:srgbClr val="3EA7BC"/>
                </a:solidFill>
                <a:uFill>
                  <a:solidFill>
                    <a:srgbClr val="3EA7BC"/>
                  </a:solidFill>
                </a:uFill>
              </a:rPr>
              <a:t>Body Level Four</a:t>
            </a:r>
            <a:endParaRPr sz="6400">
              <a:solidFill>
                <a:srgbClr val="3EA7BC"/>
              </a:solidFill>
              <a:uFill>
                <a:solidFill>
                  <a:srgbClr val="3EA7BC"/>
                </a:solidFill>
              </a:uFill>
            </a:endParaRPr>
          </a:p>
          <a:p>
            <a:pPr lvl="4">
              <a:defRPr sz="1800">
                <a:solidFill>
                  <a:srgbClr val="000000"/>
                </a:solidFill>
                <a:uFillTx/>
              </a:defRPr>
            </a:pPr>
            <a:r>
              <a:rPr sz="6400">
                <a:solidFill>
                  <a:srgbClr val="3EA7BC"/>
                </a:solidFill>
                <a:uFill>
                  <a:solidFill>
                    <a:srgbClr val="3EA7BC"/>
                  </a:solidFill>
                </a:uFill>
              </a:rPr>
              <a:t>Body Level Five</a:t>
            </a:r>
          </a:p>
        </p:txBody>
      </p:sp>
      <p:sp>
        <p:nvSpPr>
          <p:cNvPr id="257" name="Shape 25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58" name="Shape 258"/>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sp>
        <p:nvSpPr>
          <p:cNvPr id="259" name="Shape 259"/>
          <p:cNvSpPr/>
          <p:nvPr>
            <p:ph type="sldNum" sz="quarter" idx="2"/>
          </p:nvPr>
        </p:nvSpPr>
        <p:spPr>
          <a:prstGeom prst="rect">
            <a:avLst/>
          </a:prstGeom>
        </p:spPr>
        <p:txBody>
          <a:bodyPr/>
          <a:lstStyle/>
          <a:p>
            <a:pPr lvl="0"/>
            <a:fld id="{86CB4B4D-7CA3-9044-876B-883B54F8677D}" type="slidenum"/>
          </a:p>
        </p:txBody>
      </p:sp>
      <p:pic>
        <p:nvPicPr>
          <p:cNvPr id="260" name="pasted-image.pdf"/>
          <p:cNvPicPr/>
          <p:nvPr/>
        </p:nvPicPr>
        <p:blipFill>
          <a:blip r:embed="rId3">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Footer Bar Only">
    <p:spTree>
      <p:nvGrpSpPr>
        <p:cNvPr id="1" name=""/>
        <p:cNvGrpSpPr/>
        <p:nvPr/>
      </p:nvGrpSpPr>
      <p:grpSpPr>
        <a:xfrm>
          <a:off x="0" y="0"/>
          <a:ext cx="0" cy="0"/>
          <a:chOff x="0" y="0"/>
          <a:chExt cx="0" cy="0"/>
        </a:xfrm>
      </p:grpSpPr>
      <p:sp>
        <p:nvSpPr>
          <p:cNvPr id="262" name="Shape 26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Vertically Centered Title">
    <p:bg>
      <p:bgPr>
        <a:solidFill>
          <a:srgbClr val="29756E"/>
        </a:solidFill>
      </p:bgPr>
    </p:bg>
    <p:spTree>
      <p:nvGrpSpPr>
        <p:cNvPr id="1" name=""/>
        <p:cNvGrpSpPr/>
        <p:nvPr/>
      </p:nvGrpSpPr>
      <p:grpSpPr>
        <a:xfrm>
          <a:off x="0" y="0"/>
          <a:ext cx="0" cy="0"/>
          <a:chOff x="0" y="0"/>
          <a:chExt cx="0" cy="0"/>
        </a:xfrm>
      </p:grpSpPr>
      <p:sp>
        <p:nvSpPr>
          <p:cNvPr id="264" name="Shape 264"/>
          <p:cNvSpPr/>
          <p:nvPr>
            <p:ph type="title"/>
          </p:nvPr>
        </p:nvSpPr>
        <p:spPr>
          <a:xfrm>
            <a:off x="9887" y="-5512"/>
            <a:ext cx="24384001" cy="11996929"/>
          </a:xfrm>
          <a:prstGeom prst="rect">
            <a:avLst/>
          </a:prstGeom>
        </p:spPr>
        <p:txBody>
          <a:bodyPr anchor="ct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pic>
        <p:nvPicPr>
          <p:cNvPr id="265"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66" name="Shape 266"/>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Regular"/>
                <a:ea typeface="Avenir Next Regular"/>
                <a:cs typeface="Avenir Next Regular"/>
                <a:sym typeface="Avenir Next Regular"/>
              </a:defRPr>
            </a:lvl1pPr>
          </a:lstStyle>
          <a:p>
            <a:pPr lvl="0"/>
            <a:fld id="{86CB4B4D-7CA3-9044-876B-883B54F8677D}" type="slidenum"/>
          </a:p>
        </p:txBody>
      </p:sp>
      <p:sp>
        <p:nvSpPr>
          <p:cNvPr id="267" name="Shape 267"/>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Green Background With Centered Title And Content">
    <p:bg>
      <p:bgPr>
        <a:solidFill>
          <a:srgbClr val="29756E"/>
        </a:solidFill>
      </p:bgPr>
    </p:bg>
    <p:spTree>
      <p:nvGrpSpPr>
        <p:cNvPr id="1" name=""/>
        <p:cNvGrpSpPr/>
        <p:nvPr/>
      </p:nvGrpSpPr>
      <p:grpSpPr>
        <a:xfrm>
          <a:off x="0" y="0"/>
          <a:ext cx="0" cy="0"/>
          <a:chOff x="0" y="0"/>
          <a:chExt cx="0" cy="0"/>
        </a:xfrm>
      </p:grpSpPr>
      <p:sp>
        <p:nvSpPr>
          <p:cNvPr id="269" name="Shape 269"/>
          <p:cNvSpPr/>
          <p:nvPr>
            <p:ph type="title"/>
          </p:nvPr>
        </p:nvSpPr>
        <p:spPr>
          <a:xfrm>
            <a:off x="982133" y="883399"/>
            <a:ext cx="22419735" cy="1706881"/>
          </a:xfrm>
          <a:prstGeom prst="rect">
            <a:avLst/>
          </a:prstGeom>
        </p:spPr>
        <p:txBody>
          <a:bodyPr/>
          <a:lstStyle>
            <a:lvl1pPr algn="ctr">
              <a:defRPr sz="9600">
                <a:solidFill>
                  <a:srgbClr val="FFFFFF"/>
                </a:solidFill>
              </a:defRPr>
            </a:lvl1pPr>
          </a:lstStyle>
          <a:p>
            <a:pPr lvl="0">
              <a:defRPr sz="1800">
                <a:solidFill>
                  <a:srgbClr val="000000"/>
                </a:solidFill>
                <a:uFillTx/>
              </a:defRPr>
            </a:pPr>
            <a:r>
              <a:rPr sz="9600">
                <a:solidFill>
                  <a:srgbClr val="FFFFFF"/>
                </a:solidFill>
                <a:uFill>
                  <a:solidFill>
                    <a:srgbClr val="008881"/>
                  </a:solidFill>
                </a:uFill>
              </a:rPr>
              <a:t>Title Text</a:t>
            </a:r>
          </a:p>
        </p:txBody>
      </p:sp>
      <p:sp>
        <p:nvSpPr>
          <p:cNvPr id="270" name="Shape 270"/>
          <p:cNvSpPr/>
          <p:nvPr>
            <p:ph type="body" idx="1"/>
          </p:nvPr>
        </p:nvSpPr>
        <p:spPr>
          <a:xfrm>
            <a:off x="986116" y="2800828"/>
            <a:ext cx="22433283" cy="8900161"/>
          </a:xfrm>
          <a:prstGeom prst="rect">
            <a:avLst/>
          </a:prstGeom>
        </p:spPr>
        <p:txBody>
          <a:bodyPr lIns="121919" tIns="121919" rIns="121919" bIns="121919" anchor="ctr"/>
          <a:lstStyle>
            <a:lvl1pPr marL="0" indent="0" algn="ctr">
              <a:spcBef>
                <a:spcPts val="600"/>
              </a:spcBef>
              <a:buClrTx/>
              <a:buSzTx/>
              <a:buFontTx/>
              <a:buNone/>
              <a:defRPr sz="8000">
                <a:solidFill>
                  <a:srgbClr val="FFFFFF"/>
                </a:solidFill>
              </a:defRPr>
            </a:lvl1pPr>
            <a:lvl2pPr marL="0" indent="0" algn="ctr">
              <a:spcBef>
                <a:spcPts val="600"/>
              </a:spcBef>
              <a:buClrTx/>
              <a:buSzTx/>
              <a:buFontTx/>
              <a:buNone/>
              <a:defRPr sz="8000">
                <a:solidFill>
                  <a:srgbClr val="FFFFFF"/>
                </a:solidFill>
              </a:defRPr>
            </a:lvl2pPr>
            <a:lvl3pPr marL="0" indent="0" algn="ctr">
              <a:spcBef>
                <a:spcPts val="600"/>
              </a:spcBef>
              <a:buClrTx/>
              <a:buSzTx/>
              <a:buFontTx/>
              <a:buNone/>
              <a:defRPr sz="8000">
                <a:solidFill>
                  <a:srgbClr val="FFFFFF"/>
                </a:solidFill>
              </a:defRPr>
            </a:lvl3pPr>
            <a:lvl4pPr marL="0" indent="0" algn="ctr">
              <a:spcBef>
                <a:spcPts val="600"/>
              </a:spcBef>
              <a:buClrTx/>
              <a:buSzTx/>
              <a:buFontTx/>
              <a:buNone/>
              <a:defRPr sz="8000">
                <a:solidFill>
                  <a:srgbClr val="FFFFFF"/>
                </a:solidFill>
              </a:defRPr>
            </a:lvl4pPr>
            <a:lvl5pPr marL="0" indent="0" algn="ctr">
              <a:spcBef>
                <a:spcPts val="600"/>
              </a:spcBef>
              <a:buClrTx/>
              <a:buSzTx/>
              <a:buFontTx/>
              <a:buNone/>
              <a:defRPr sz="8000">
                <a:solidFill>
                  <a:srgbClr val="FFFFFF"/>
                </a:solidFill>
              </a:defRPr>
            </a:lvl5pPr>
          </a:lstStyle>
          <a:p>
            <a:pPr lvl="0">
              <a:defRPr sz="1800">
                <a:solidFill>
                  <a:srgbClr val="000000"/>
                </a:solidFill>
                <a:uFillTx/>
              </a:defRPr>
            </a:pPr>
            <a:r>
              <a:rPr sz="8000">
                <a:solidFill>
                  <a:srgbClr val="FFFFFF"/>
                </a:solidFill>
                <a:uFill>
                  <a:solidFill>
                    <a:srgbClr val="4D4D4D"/>
                  </a:solidFill>
                </a:uFill>
              </a:rPr>
              <a:t>Body Level One</a:t>
            </a:r>
            <a:endParaRPr sz="8000">
              <a:solidFill>
                <a:srgbClr val="FFFFFF"/>
              </a:solidFill>
              <a:uFill>
                <a:solidFill>
                  <a:srgbClr val="4D4D4D"/>
                </a:solidFill>
              </a:uFill>
            </a:endParaRPr>
          </a:p>
          <a:p>
            <a:pPr lvl="1">
              <a:defRPr sz="1800">
                <a:solidFill>
                  <a:srgbClr val="000000"/>
                </a:solidFill>
                <a:uFillTx/>
              </a:defRPr>
            </a:pPr>
            <a:r>
              <a:rPr sz="8000">
                <a:solidFill>
                  <a:srgbClr val="FFFFFF"/>
                </a:solidFill>
                <a:uFill>
                  <a:solidFill>
                    <a:srgbClr val="4D4D4D"/>
                  </a:solidFill>
                </a:uFill>
              </a:rPr>
              <a:t>Body Level Two</a:t>
            </a:r>
            <a:endParaRPr sz="8000">
              <a:solidFill>
                <a:srgbClr val="FFFFFF"/>
              </a:solidFill>
              <a:uFill>
                <a:solidFill>
                  <a:srgbClr val="4D4D4D"/>
                </a:solidFill>
              </a:uFill>
            </a:endParaRPr>
          </a:p>
          <a:p>
            <a:pPr lvl="2">
              <a:defRPr sz="1800">
                <a:solidFill>
                  <a:srgbClr val="000000"/>
                </a:solidFill>
                <a:uFillTx/>
              </a:defRPr>
            </a:pPr>
            <a:r>
              <a:rPr sz="8000">
                <a:solidFill>
                  <a:srgbClr val="FFFFFF"/>
                </a:solidFill>
                <a:uFill>
                  <a:solidFill>
                    <a:srgbClr val="4D4D4D"/>
                  </a:solidFill>
                </a:uFill>
              </a:rPr>
              <a:t>Body Level Three</a:t>
            </a:r>
            <a:endParaRPr sz="8000">
              <a:solidFill>
                <a:srgbClr val="FFFFFF"/>
              </a:solidFill>
              <a:uFill>
                <a:solidFill>
                  <a:srgbClr val="4D4D4D"/>
                </a:solidFill>
              </a:uFill>
            </a:endParaRPr>
          </a:p>
          <a:p>
            <a:pPr lvl="3">
              <a:defRPr sz="1800">
                <a:solidFill>
                  <a:srgbClr val="000000"/>
                </a:solidFill>
                <a:uFillTx/>
              </a:defRPr>
            </a:pPr>
            <a:r>
              <a:rPr sz="8000">
                <a:solidFill>
                  <a:srgbClr val="FFFFFF"/>
                </a:solidFill>
                <a:uFill>
                  <a:solidFill>
                    <a:srgbClr val="4D4D4D"/>
                  </a:solidFill>
                </a:uFill>
              </a:rPr>
              <a:t>Body Level Four</a:t>
            </a:r>
            <a:endParaRPr sz="8000">
              <a:solidFill>
                <a:srgbClr val="FFFFFF"/>
              </a:solidFill>
              <a:uFill>
                <a:solidFill>
                  <a:srgbClr val="4D4D4D"/>
                </a:solidFill>
              </a:uFill>
            </a:endParaRPr>
          </a:p>
          <a:p>
            <a:pPr lvl="4">
              <a:defRPr sz="1800">
                <a:solidFill>
                  <a:srgbClr val="000000"/>
                </a:solidFill>
                <a:uFillTx/>
              </a:defRPr>
            </a:pPr>
            <a:r>
              <a:rPr sz="8000">
                <a:solidFill>
                  <a:srgbClr val="FFFFFF"/>
                </a:solidFill>
                <a:uFill>
                  <a:solidFill>
                    <a:srgbClr val="4D4D4D"/>
                  </a:solidFill>
                </a:uFill>
              </a:rPr>
              <a:t>Body Level Five</a:t>
            </a:r>
          </a:p>
        </p:txBody>
      </p:sp>
      <p:sp>
        <p:nvSpPr>
          <p:cNvPr id="271" name="Shape 271"/>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Regular"/>
                <a:ea typeface="Avenir Next Regular"/>
                <a:cs typeface="Avenir Next Regular"/>
                <a:sym typeface="Avenir Next Regular"/>
              </a:defRPr>
            </a:lvl1pPr>
          </a:lstStyle>
          <a:p>
            <a:pPr lvl="0"/>
            <a:fld id="{86CB4B4D-7CA3-9044-876B-883B54F8677D}" type="slidenum"/>
          </a:p>
        </p:txBody>
      </p:sp>
      <p:pic>
        <p:nvPicPr>
          <p:cNvPr id="272" name="pasted-image.pdf"/>
          <p:cNvPicPr/>
          <p:nvPr/>
        </p:nvPicPr>
        <p:blipFill>
          <a:blip r:embed="rId2">
            <a:extLst/>
          </a:blip>
          <a:stretch>
            <a:fillRect/>
          </a:stretch>
        </p:blipFill>
        <p:spPr>
          <a:xfrm>
            <a:off x="21167371" y="12558383"/>
            <a:ext cx="2573868" cy="609601"/>
          </a:xfrm>
          <a:prstGeom prst="rect">
            <a:avLst/>
          </a:prstGeom>
          <a:ln w="12700">
            <a:miter lim="400000"/>
          </a:ln>
        </p:spPr>
      </p:pic>
      <p:sp>
        <p:nvSpPr>
          <p:cNvPr id="273" name="Shape 273"/>
          <p:cNvSpPr/>
          <p:nvPr/>
        </p:nvSpPr>
        <p:spPr>
          <a:xfrm flipV="1">
            <a:off x="23946" y="11967469"/>
            <a:ext cx="24336107" cy="1"/>
          </a:xfrm>
          <a:prstGeom prst="line">
            <a:avLst/>
          </a:prstGeom>
          <a:ln w="254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Tree>
  </p:cSld>
  <p:clrMapOvr>
    <a:masterClrMapping/>
  </p:clrMapOvr>
  <p:transitio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Full Bleed Photo With Overlay">
    <p:bg>
      <p:bgPr>
        <a:solidFill>
          <a:srgbClr val="29756E"/>
        </a:solidFill>
      </p:bgPr>
    </p:bg>
    <p:spTree>
      <p:nvGrpSpPr>
        <p:cNvPr id="1" name=""/>
        <p:cNvGrpSpPr/>
        <p:nvPr/>
      </p:nvGrpSpPr>
      <p:grpSpPr>
        <a:xfrm>
          <a:off x="0" y="0"/>
          <a:ext cx="0" cy="0"/>
          <a:chOff x="0" y="0"/>
          <a:chExt cx="0" cy="0"/>
        </a:xfrm>
      </p:grpSpPr>
      <p:sp>
        <p:nvSpPr>
          <p:cNvPr id="275" name="Shape 275"/>
          <p:cNvSpPr/>
          <p:nvPr>
            <p:ph type="body" idx="1"/>
          </p:nvPr>
        </p:nvSpPr>
        <p:spPr>
          <a:xfrm>
            <a:off x="3113980" y="12442098"/>
            <a:ext cx="18156040" cy="975361"/>
          </a:xfrm>
          <a:prstGeom prst="rect">
            <a:avLst/>
          </a:prstGeom>
        </p:spPr>
        <p:txBody>
          <a:bodyPr lIns="121919" tIns="121919" rIns="121919" bIns="121919" anchor="ctr"/>
          <a:lstStyle>
            <a:lvl1pPr marL="0" indent="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1pPr>
            <a:lvl2pPr marL="0" indent="2286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2pPr>
            <a:lvl3pPr marL="0" indent="4572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3pPr>
            <a:lvl4pPr marL="0" indent="6858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4pPr>
            <a:lvl5pPr marL="0" indent="914400" algn="ctr">
              <a:spcBef>
                <a:spcPts val="600"/>
              </a:spcBef>
              <a:buClrTx/>
              <a:buSzTx/>
              <a:buFontTx/>
              <a:buNone/>
              <a:defRPr sz="2800">
                <a:solidFill>
                  <a:srgbClr val="FFFFFF"/>
                </a:solidFill>
                <a:latin typeface="Avenir Next Ultra Light"/>
                <a:ea typeface="Avenir Next Ultra Light"/>
                <a:cs typeface="Avenir Next Ultra Light"/>
                <a:sym typeface="Avenir Next Ultra Light"/>
              </a:defRPr>
            </a:lvl5pPr>
          </a:lstStyle>
          <a:p>
            <a:pPr lvl="0">
              <a:defRPr sz="1800">
                <a:solidFill>
                  <a:srgbClr val="000000"/>
                </a:solidFill>
                <a:uFillTx/>
              </a:defRPr>
            </a:pPr>
            <a:r>
              <a:rPr sz="2800">
                <a:solidFill>
                  <a:srgbClr val="FFFFFF"/>
                </a:solidFill>
                <a:uFill>
                  <a:solidFill>
                    <a:srgbClr val="4D4D4D"/>
                  </a:solidFill>
                </a:uFill>
              </a:rPr>
              <a:t>Body Level One</a:t>
            </a:r>
            <a:endParaRPr sz="2800">
              <a:solidFill>
                <a:srgbClr val="FFFFFF"/>
              </a:solidFill>
              <a:uFill>
                <a:solidFill>
                  <a:srgbClr val="4D4D4D"/>
                </a:solidFill>
              </a:uFill>
            </a:endParaRPr>
          </a:p>
          <a:p>
            <a:pPr lvl="1">
              <a:defRPr sz="1800">
                <a:solidFill>
                  <a:srgbClr val="000000"/>
                </a:solidFill>
                <a:uFillTx/>
              </a:defRPr>
            </a:pPr>
            <a:r>
              <a:rPr sz="2800">
                <a:solidFill>
                  <a:srgbClr val="FFFFFF"/>
                </a:solidFill>
                <a:uFill>
                  <a:solidFill>
                    <a:srgbClr val="4D4D4D"/>
                  </a:solidFill>
                </a:uFill>
              </a:rPr>
              <a:t>Body Level Two</a:t>
            </a:r>
            <a:endParaRPr sz="2800">
              <a:solidFill>
                <a:srgbClr val="FFFFFF"/>
              </a:solidFill>
              <a:uFill>
                <a:solidFill>
                  <a:srgbClr val="4D4D4D"/>
                </a:solidFill>
              </a:uFill>
            </a:endParaRPr>
          </a:p>
          <a:p>
            <a:pPr lvl="2">
              <a:defRPr sz="1800">
                <a:solidFill>
                  <a:srgbClr val="000000"/>
                </a:solidFill>
                <a:uFillTx/>
              </a:defRPr>
            </a:pPr>
            <a:r>
              <a:rPr sz="2800">
                <a:solidFill>
                  <a:srgbClr val="FFFFFF"/>
                </a:solidFill>
                <a:uFill>
                  <a:solidFill>
                    <a:srgbClr val="4D4D4D"/>
                  </a:solidFill>
                </a:uFill>
              </a:rPr>
              <a:t>Body Level Three</a:t>
            </a:r>
            <a:endParaRPr sz="2800">
              <a:solidFill>
                <a:srgbClr val="FFFFFF"/>
              </a:solidFill>
              <a:uFill>
                <a:solidFill>
                  <a:srgbClr val="4D4D4D"/>
                </a:solidFill>
              </a:uFill>
            </a:endParaRPr>
          </a:p>
          <a:p>
            <a:pPr lvl="3">
              <a:defRPr sz="1800">
                <a:solidFill>
                  <a:srgbClr val="000000"/>
                </a:solidFill>
                <a:uFillTx/>
              </a:defRPr>
            </a:pPr>
            <a:r>
              <a:rPr sz="2800">
                <a:solidFill>
                  <a:srgbClr val="FFFFFF"/>
                </a:solidFill>
                <a:uFill>
                  <a:solidFill>
                    <a:srgbClr val="4D4D4D"/>
                  </a:solidFill>
                </a:uFill>
              </a:rPr>
              <a:t>Body Level Four</a:t>
            </a:r>
            <a:endParaRPr sz="2800">
              <a:solidFill>
                <a:srgbClr val="FFFFFF"/>
              </a:solidFill>
              <a:uFill>
                <a:solidFill>
                  <a:srgbClr val="4D4D4D"/>
                </a:solidFill>
              </a:uFill>
            </a:endParaRPr>
          </a:p>
          <a:p>
            <a:pPr lvl="4">
              <a:defRPr sz="1800">
                <a:solidFill>
                  <a:srgbClr val="000000"/>
                </a:solidFill>
                <a:uFillTx/>
              </a:defRPr>
            </a:pPr>
            <a:r>
              <a:rPr sz="2800">
                <a:solidFill>
                  <a:srgbClr val="FFFFFF"/>
                </a:solidFill>
                <a:uFill>
                  <a:solidFill>
                    <a:srgbClr val="4D4D4D"/>
                  </a:solidFill>
                </a:uFill>
              </a:rPr>
              <a:t>Body Level Five</a:t>
            </a:r>
          </a:p>
        </p:txBody>
      </p:sp>
      <p:sp>
        <p:nvSpPr>
          <p:cNvPr id="276" name="Shape 276"/>
          <p:cNvSpPr/>
          <p:nvPr/>
        </p:nvSpPr>
        <p:spPr>
          <a:xfrm>
            <a:off x="-1" y="12021311"/>
            <a:ext cx="24384002" cy="1"/>
          </a:xfrm>
          <a:prstGeom prst="line">
            <a:avLst/>
          </a:prstGeom>
          <a:ln w="3175">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277" name="Shape 277"/>
          <p:cNvSpPr/>
          <p:nvPr>
            <p:ph type="sldNum" sz="quarter" idx="2"/>
          </p:nvPr>
        </p:nvSpPr>
        <p:spPr>
          <a:xfrm>
            <a:off x="430106" y="12592249"/>
            <a:ext cx="1422401" cy="558801"/>
          </a:xfrm>
          <a:prstGeom prst="rect">
            <a:avLst/>
          </a:prstGeom>
        </p:spPr>
        <p:txBody>
          <a:bodyPr/>
          <a:lstStyle>
            <a:lvl1pPr algn="l">
              <a:defRPr sz="3200">
                <a:solidFill>
                  <a:srgbClr val="FFFFFF"/>
                </a:solidFill>
                <a:uFill>
                  <a:solidFill>
                    <a:srgbClr val="4D4D4D"/>
                  </a:solidFill>
                </a:uFill>
                <a:latin typeface="Avenir Next Regular"/>
                <a:ea typeface="Avenir Next Regular"/>
                <a:cs typeface="Avenir Next Regular"/>
                <a:sym typeface="Avenir Next Regular"/>
              </a:defRPr>
            </a:lvl1pPr>
          </a:lstStyle>
          <a:p>
            <a:pPr lvl="0"/>
            <a:fld id="{86CB4B4D-7CA3-9044-876B-883B54F8677D}" type="slidenum"/>
          </a:p>
        </p:txBody>
      </p:sp>
      <p:pic>
        <p:nvPicPr>
          <p:cNvPr id="278"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Test Title And Content">
    <p:spTree>
      <p:nvGrpSpPr>
        <p:cNvPr id="1" name=""/>
        <p:cNvGrpSpPr/>
        <p:nvPr/>
      </p:nvGrpSpPr>
      <p:grpSpPr>
        <a:xfrm>
          <a:off x="0" y="0"/>
          <a:ext cx="0" cy="0"/>
          <a:chOff x="0" y="0"/>
          <a:chExt cx="0" cy="0"/>
        </a:xfrm>
      </p:grpSpPr>
      <p:sp>
        <p:nvSpPr>
          <p:cNvPr id="280" name="Shape 280"/>
          <p:cNvSpPr/>
          <p:nvPr>
            <p:ph type="title"/>
          </p:nvPr>
        </p:nvSpPr>
        <p:spPr>
          <a:xfrm>
            <a:off x="977901" y="867834"/>
            <a:ext cx="22428201" cy="1477611"/>
          </a:xfrm>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1" name="Shape 281"/>
          <p:cNvSpPr/>
          <p:nvPr>
            <p:ph type="sldNum" sz="quarter" idx="2"/>
          </p:nvPr>
        </p:nvSpPr>
        <p:spPr>
          <a:prstGeom prst="rect">
            <a:avLst/>
          </a:prstGeom>
        </p:spPr>
        <p:txBody>
          <a:bodyPr/>
          <a:lstStyle/>
          <a:p>
            <a:pPr lvl="0"/>
            <a:fld id="{86CB4B4D-7CA3-9044-876B-883B54F8677D}" type="slidenum"/>
          </a:p>
        </p:txBody>
      </p:sp>
      <p:sp>
        <p:nvSpPr>
          <p:cNvPr id="282" name="Shape 282"/>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283" name="Shape 283"/>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284"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Ovr>
    <a:masterClrMapping/>
  </p:clrMapOvr>
  <p:transitio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copy">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p>
            <a:pPr lvl="0">
              <a:defRPr sz="1800">
                <a:solidFill>
                  <a:srgbClr val="000000"/>
                </a:solidFill>
                <a:uFillTx/>
              </a:defRPr>
            </a:pPr>
            <a:r>
              <a:rPr sz="8400">
                <a:solidFill>
                  <a:srgbClr val="0F786E"/>
                </a:solidFill>
                <a:uFill>
                  <a:solidFill>
                    <a:srgbClr val="008881"/>
                  </a:solidFill>
                </a:uFill>
              </a:rPr>
              <a:t>Title Text</a:t>
            </a:r>
          </a:p>
        </p:txBody>
      </p:sp>
      <p:sp>
        <p:nvSpPr>
          <p:cNvPr id="287" name="Shape 287"/>
          <p:cNvSpPr/>
          <p:nvPr>
            <p:ph type="body" idx="1"/>
          </p:nvPr>
        </p:nvSpPr>
        <p:spPr>
          <a:prstGeom prst="rect">
            <a:avLst/>
          </a:prstGeom>
        </p:spPr>
        <p:txBody>
          <a:bodyPr/>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288" name="Shape 28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90" name="Shape 290"/>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1" name="Shape 29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2" name="Shape 29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29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294" name="Shape 294"/>
          <p:cNvSpPr/>
          <p:nvPr>
            <p:ph type="title"/>
          </p:nvPr>
        </p:nvSpPr>
        <p:spPr>
          <a:xfrm>
            <a:off x="977901" y="867834"/>
            <a:ext cx="22428201" cy="1998134"/>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
        <p:nvSpPr>
          <p:cNvPr id="295" name="Shape 295"/>
          <p:cNvSpPr/>
          <p:nvPr>
            <p:ph type="body" idx="1"/>
          </p:nvPr>
        </p:nvSpPr>
        <p:spPr>
          <a:xfrm>
            <a:off x="977903" y="2865967"/>
            <a:ext cx="22428201" cy="10850034"/>
          </a:xfrm>
          <a:prstGeom prst="rect">
            <a:avLst/>
          </a:prstGeom>
        </p:spPr>
        <p:txBody>
          <a:bodyPr/>
          <a:lstStyle>
            <a:lvl1pPr>
              <a:buClr>
                <a:srgbClr val="33928A"/>
              </a:buClr>
              <a:defRPr>
                <a:solidFill>
                  <a:srgbClr val="4D4D4D"/>
                </a:solidFill>
                <a:uFillTx/>
                <a:latin typeface="Arial"/>
                <a:ea typeface="Arial"/>
                <a:cs typeface="Arial"/>
                <a:sym typeface="Arial"/>
              </a:defRPr>
            </a:lvl1pPr>
            <a:lvl2pPr>
              <a:buClr>
                <a:srgbClr val="33928A"/>
              </a:buClr>
              <a:defRPr>
                <a:solidFill>
                  <a:srgbClr val="4D4D4D"/>
                </a:solidFill>
                <a:uFillTx/>
                <a:latin typeface="Arial"/>
                <a:ea typeface="Arial"/>
                <a:cs typeface="Arial"/>
                <a:sym typeface="Arial"/>
              </a:defRPr>
            </a:lvl2pPr>
            <a:lvl3pPr>
              <a:buClr>
                <a:srgbClr val="33928A"/>
              </a:buClr>
              <a:defRPr>
                <a:solidFill>
                  <a:srgbClr val="4D4D4D"/>
                </a:solidFill>
                <a:uFillTx/>
                <a:latin typeface="Arial"/>
                <a:ea typeface="Arial"/>
                <a:cs typeface="Arial"/>
                <a:sym typeface="Arial"/>
              </a:defRPr>
            </a:lvl3pPr>
            <a:lvl4pPr marL="2904069" indent="-1532469">
              <a:buClr>
                <a:srgbClr val="33928A"/>
              </a:buClr>
              <a:defRPr>
                <a:solidFill>
                  <a:srgbClr val="4D4D4D"/>
                </a:solidFill>
                <a:uFillTx/>
                <a:latin typeface="Arial"/>
                <a:ea typeface="Arial"/>
                <a:cs typeface="Arial"/>
                <a:sym typeface="Arial"/>
              </a:defRPr>
            </a:lvl4pPr>
            <a:lvl5pPr>
              <a:buClr>
                <a:srgbClr val="33928A"/>
              </a:buClr>
              <a:defRPr>
                <a:solidFill>
                  <a:srgbClr val="4D4D4D"/>
                </a:solidFill>
                <a:uFillTx/>
                <a:latin typeface="Arial"/>
                <a:ea typeface="Arial"/>
                <a:cs typeface="Arial"/>
                <a:sym typeface="Arial"/>
              </a:defRPr>
            </a:lvl5pPr>
          </a:lstStyle>
          <a:p>
            <a:pPr lvl="0">
              <a:defRPr sz="1800">
                <a:solidFill>
                  <a:srgbClr val="000000"/>
                </a:solidFill>
              </a:defRPr>
            </a:pPr>
            <a:r>
              <a:rPr sz="6400">
                <a:solidFill>
                  <a:srgbClr val="4D4D4D"/>
                </a:solidFill>
              </a:rPr>
              <a:t>Body Level One</a:t>
            </a:r>
            <a:endParaRPr sz="6400">
              <a:solidFill>
                <a:srgbClr val="4D4D4D"/>
              </a:solidFill>
            </a:endParaRPr>
          </a:p>
          <a:p>
            <a:pPr lvl="1">
              <a:defRPr sz="1800">
                <a:solidFill>
                  <a:srgbClr val="000000"/>
                </a:solidFill>
              </a:defRPr>
            </a:pPr>
            <a:r>
              <a:rPr sz="6400">
                <a:solidFill>
                  <a:srgbClr val="4D4D4D"/>
                </a:solidFill>
              </a:rPr>
              <a:t>Body Level Two</a:t>
            </a:r>
            <a:endParaRPr sz="6400">
              <a:solidFill>
                <a:srgbClr val="4D4D4D"/>
              </a:solidFill>
            </a:endParaRPr>
          </a:p>
          <a:p>
            <a:pPr lvl="2">
              <a:defRPr sz="1800">
                <a:solidFill>
                  <a:srgbClr val="000000"/>
                </a:solidFill>
              </a:defRPr>
            </a:pPr>
            <a:r>
              <a:rPr sz="6400">
                <a:solidFill>
                  <a:srgbClr val="4D4D4D"/>
                </a:solidFill>
              </a:rPr>
              <a:t>Body Level Three</a:t>
            </a:r>
            <a:endParaRPr sz="6400">
              <a:solidFill>
                <a:srgbClr val="4D4D4D"/>
              </a:solidFill>
            </a:endParaRPr>
          </a:p>
          <a:p>
            <a:pPr lvl="3">
              <a:defRPr sz="1800">
                <a:solidFill>
                  <a:srgbClr val="000000"/>
                </a:solidFill>
              </a:defRPr>
            </a:pPr>
            <a:r>
              <a:rPr sz="6400">
                <a:solidFill>
                  <a:srgbClr val="4D4D4D"/>
                </a:solidFill>
              </a:rPr>
              <a:t>Body Level Four</a:t>
            </a:r>
            <a:endParaRPr sz="6400">
              <a:solidFill>
                <a:srgbClr val="4D4D4D"/>
              </a:solidFill>
            </a:endParaRPr>
          </a:p>
          <a:p>
            <a:pPr lvl="4">
              <a:defRPr sz="1800">
                <a:solidFill>
                  <a:srgbClr val="000000"/>
                </a:solidFill>
              </a:defRPr>
            </a:pPr>
            <a:r>
              <a:rPr sz="6400">
                <a:solidFill>
                  <a:srgbClr val="4D4D4D"/>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22" name="Shape 22"/>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pic>
        <p:nvPicPr>
          <p:cNvPr id="2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and Placeholder">
    <p:spTree>
      <p:nvGrpSpPr>
        <p:cNvPr id="1" name=""/>
        <p:cNvGrpSpPr/>
        <p:nvPr/>
      </p:nvGrpSpPr>
      <p:grpSpPr>
        <a:xfrm>
          <a:off x="0" y="0"/>
          <a:ext cx="0" cy="0"/>
          <a:chOff x="0" y="0"/>
          <a:chExt cx="0" cy="0"/>
        </a:xfrm>
      </p:grpSpPr>
      <p:sp>
        <p:nvSpPr>
          <p:cNvPr id="297" name="Shape 297"/>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298" name="Shape 298"/>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299" name="Shape 299"/>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0"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1" name="Shape 301"/>
          <p:cNvSpPr/>
          <p:nvPr>
            <p:ph type="sldNum" sz="quarter" idx="2"/>
          </p:nvPr>
        </p:nvSpPr>
        <p:spPr>
          <a:xfrm>
            <a:off x="22809200" y="13390653"/>
            <a:ext cx="1422400" cy="922398"/>
          </a:xfrm>
          <a:prstGeom prst="rect">
            <a:avLst/>
          </a:prstGeom>
        </p:spPr>
        <p:txBody>
          <a:bodyPr lIns="121919" tIns="121919" rIns="121919" bIns="121919"/>
          <a:lstStyle>
            <a:lvl1pPr algn="l">
              <a:defRPr sz="4800">
                <a:solidFill>
                  <a:srgbClr val="4D4D4D"/>
                </a:solidFill>
                <a:uFillTx/>
              </a:defRPr>
            </a:lvl1pPr>
          </a:lstStyle>
          <a:p>
            <a:pPr lvl="0"/>
            <a:fld id="{86CB4B4D-7CA3-9044-876B-883B54F8677D}" type="slidenum"/>
          </a:p>
        </p:txBody>
      </p:sp>
      <p:sp>
        <p:nvSpPr>
          <p:cNvPr id="302" name="Shape 302"/>
          <p:cNvSpPr/>
          <p:nvPr>
            <p:ph type="title"/>
          </p:nvPr>
        </p:nvSpPr>
        <p:spPr>
          <a:xfrm>
            <a:off x="977901" y="867834"/>
            <a:ext cx="22428204" cy="4008966"/>
          </a:xfrm>
          <a:prstGeom prst="rect">
            <a:avLst/>
          </a:prstGeom>
        </p:spPr>
        <p:txBody>
          <a:bodyPr lIns="121919" tIns="121919" rIns="121919" bIns="121919"/>
          <a:lstStyle>
            <a:lvl1pPr>
              <a:lnSpc>
                <a:spcPct val="100000"/>
              </a:lnSpc>
              <a:defRPr>
                <a:solidFill>
                  <a:srgbClr val="008881"/>
                </a:solidFill>
                <a:latin typeface="MetaNormalLF-Roman"/>
                <a:ea typeface="MetaNormalLF-Roman"/>
                <a:cs typeface="MetaNormalLF-Roman"/>
                <a:sym typeface="MetaNormalLF-Roman"/>
              </a:defRPr>
            </a:lvl1pPr>
          </a:lstStyle>
          <a:p>
            <a:pPr lvl="0">
              <a:defRPr sz="1800">
                <a:solidFill>
                  <a:srgbClr val="000000"/>
                </a:solidFill>
                <a:uFillTx/>
              </a:defRPr>
            </a:pPr>
            <a:r>
              <a:rPr sz="8400">
                <a:solidFill>
                  <a:srgbClr val="008881"/>
                </a:solidFill>
                <a:uFill>
                  <a:solidFill>
                    <a:srgbClr val="008881"/>
                  </a:solidFill>
                </a:uFill>
              </a:rPr>
              <a:t>Title Text</a:t>
            </a:r>
          </a:p>
        </p:txBody>
      </p:sp>
    </p:spTree>
  </p:cSld>
  <p:clrMapOvr>
    <a:masterClrMapping/>
  </p:clrMapOvr>
  <p:transitio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04" name="Shape 304"/>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05" name="Shape 305"/>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06" name="Shape 306"/>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2013 Pivotal. All rights reserved.</a:t>
            </a:r>
          </a:p>
        </p:txBody>
      </p:sp>
      <p:pic>
        <p:nvPicPr>
          <p:cNvPr id="307"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08" name="Shape 308"/>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10" name="Shape 310"/>
          <p:cNvSpPr/>
          <p:nvPr/>
        </p:nvSpPr>
        <p:spPr>
          <a:xfrm>
            <a:off x="-1" y="12344400"/>
            <a:ext cx="24384001" cy="1028702"/>
          </a:xfrm>
          <a:prstGeom prst="rect">
            <a:avLst/>
          </a:prstGeom>
          <a:solidFill>
            <a:srgbClr val="00786E"/>
          </a:solidFill>
          <a:ln w="12700">
            <a:miter lim="400000"/>
            <a:tailEnd type="triangle"/>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311" name="Shape 311"/>
          <p:cNvSpPr/>
          <p:nvPr/>
        </p:nvSpPr>
        <p:spPr>
          <a:xfrm>
            <a:off x="22809200" y="13390655"/>
            <a:ext cx="1422400" cy="2837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defRPr sz="2000">
                <a:solidFill>
                  <a:srgbClr val="808080"/>
                </a:solidFill>
                <a:latin typeface="Arial"/>
                <a:ea typeface="Arial"/>
                <a:cs typeface="Arial"/>
                <a:sym typeface="Arial"/>
              </a:defRPr>
            </a:lvl1pPr>
          </a:lstStyle>
          <a:p>
            <a:pPr lvl="0">
              <a:defRPr sz="1800">
                <a:solidFill>
                  <a:srgbClr val="000000"/>
                </a:solidFill>
              </a:defRPr>
            </a:pPr>
            <a:r>
              <a:rPr sz="2000">
                <a:solidFill>
                  <a:srgbClr val="808080"/>
                </a:solidFill>
              </a:rPr>
              <a:t>‹#›</a:t>
            </a:r>
          </a:p>
        </p:txBody>
      </p:sp>
      <p:sp>
        <p:nvSpPr>
          <p:cNvPr id="312" name="Shape 312"/>
          <p:cNvSpPr/>
          <p:nvPr/>
        </p:nvSpPr>
        <p:spPr>
          <a:xfrm>
            <a:off x="977901" y="13382530"/>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latin typeface="Arial"/>
                <a:ea typeface="Arial"/>
                <a:cs typeface="Arial"/>
                <a:sym typeface="Arial"/>
              </a:defRPr>
            </a:lvl1pPr>
          </a:lstStyle>
          <a:p>
            <a:pPr lvl="0">
              <a:defRPr sz="1800">
                <a:solidFill>
                  <a:srgbClr val="000000"/>
                </a:solidFill>
              </a:defRPr>
            </a:pPr>
            <a:r>
              <a:rPr sz="1600">
                <a:solidFill>
                  <a:srgbClr val="808080"/>
                </a:solidFill>
              </a:rPr>
              <a:t>© Copyright 2014 Pivotal. All rights reserved.</a:t>
            </a:r>
          </a:p>
        </p:txBody>
      </p:sp>
      <p:pic>
        <p:nvPicPr>
          <p:cNvPr id="313" name="image1.png" descr="Pivotal_Logo_white.png"/>
          <p:cNvPicPr/>
          <p:nvPr/>
        </p:nvPicPr>
        <p:blipFill>
          <a:blip r:embed="rId2">
            <a:extLst/>
          </a:blip>
          <a:stretch>
            <a:fillRect/>
          </a:stretch>
        </p:blipFill>
        <p:spPr>
          <a:xfrm>
            <a:off x="21177955" y="12570576"/>
            <a:ext cx="2552700" cy="585215"/>
          </a:xfrm>
          <a:prstGeom prst="rect">
            <a:avLst/>
          </a:prstGeom>
          <a:ln w="12700">
            <a:miter lim="400000"/>
          </a:ln>
        </p:spPr>
      </p:pic>
      <p:sp>
        <p:nvSpPr>
          <p:cNvPr id="314" name="Shape 314"/>
          <p:cNvSpPr/>
          <p:nvPr>
            <p:ph type="title"/>
          </p:nvPr>
        </p:nvSpPr>
        <p:spPr>
          <a:xfrm>
            <a:off x="977901" y="867834"/>
            <a:ext cx="22428201" cy="2332566"/>
          </a:xfrm>
          <a:prstGeom prst="rect">
            <a:avLst/>
          </a:prstGeom>
        </p:spPr>
        <p:txBody>
          <a:bodyPr/>
          <a:lstStyle>
            <a:lvl1pPr>
              <a:defRPr>
                <a:solidFill>
                  <a:srgbClr val="008881"/>
                </a:solidFill>
                <a:uFillTx/>
                <a:latin typeface="Arial"/>
                <a:ea typeface="Arial"/>
                <a:cs typeface="Arial"/>
                <a:sym typeface="Arial"/>
              </a:defRPr>
            </a:lvl1pPr>
          </a:lstStyle>
          <a:p>
            <a:pPr lvl="0">
              <a:defRPr sz="1800">
                <a:solidFill>
                  <a:srgbClr val="000000"/>
                </a:solidFill>
              </a:defRPr>
            </a:pPr>
            <a:r>
              <a:rPr sz="8400">
                <a:solidFill>
                  <a:srgbClr val="008881"/>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5" name="Shape 25"/>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26" name="Shape 26"/>
          <p:cNvSpPr/>
          <p:nvPr>
            <p:ph type="body" idx="1"/>
          </p:nvPr>
        </p:nvSpPr>
        <p:spPr>
          <a:xfrm>
            <a:off x="1689100" y="3238500"/>
            <a:ext cx="21005800" cy="92075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27"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9" name="Shape 29"/>
          <p:cNvSpPr/>
          <p:nvPr>
            <p:ph type="title"/>
          </p:nvPr>
        </p:nvSpPr>
        <p:spPr>
          <a:xfrm>
            <a:off x="1689100" y="952500"/>
            <a:ext cx="21005800" cy="2286000"/>
          </a:xfrm>
          <a:prstGeom prst="rect">
            <a:avLst/>
          </a:prstGeom>
        </p:spPr>
        <p:txBody>
          <a:bodyPr anchor="ctr">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Title Text</a:t>
            </a:r>
          </a:p>
        </p:txBody>
      </p:sp>
      <p:sp>
        <p:nvSpPr>
          <p:cNvPr id="30" name="Shape 30"/>
          <p:cNvSpPr/>
          <p:nvPr>
            <p:ph type="body" idx="1"/>
          </p:nvPr>
        </p:nvSpPr>
        <p:spPr>
          <a:xfrm>
            <a:off x="1689100" y="3238500"/>
            <a:ext cx="10007600" cy="9207500"/>
          </a:xfrm>
          <a:prstGeom prst="rect">
            <a:avLst/>
          </a:prstGeom>
        </p:spPr>
        <p:txBody>
          <a:bodyPr anchor="ctr">
            <a:normAutofit fontScale="100000" lnSpcReduction="0"/>
          </a:bodyPr>
          <a:lstStyle>
            <a:lvl1pPr marL="558800" indent="-558800" defTabSz="825500">
              <a:spcBef>
                <a:spcPts val="4500"/>
              </a:spcBef>
              <a:buClrTx/>
              <a:buSzPct val="75000"/>
              <a:buFontTx/>
              <a:defRPr sz="4500">
                <a:solidFill>
                  <a:srgbClr val="000000"/>
                </a:solidFill>
                <a:uFillTx/>
                <a:latin typeface="+mn-lt"/>
                <a:ea typeface="+mn-ea"/>
                <a:cs typeface="+mn-cs"/>
                <a:sym typeface="Helvetica Light"/>
              </a:defRPr>
            </a:lvl1pPr>
            <a:lvl2pPr marL="1117600" indent="-558800" defTabSz="825500">
              <a:spcBef>
                <a:spcPts val="4500"/>
              </a:spcBef>
              <a:buClrTx/>
              <a:buSzPct val="75000"/>
              <a:buFontTx/>
              <a:buChar char="•"/>
              <a:defRPr sz="4500">
                <a:solidFill>
                  <a:srgbClr val="000000"/>
                </a:solidFill>
                <a:uFillTx/>
                <a:latin typeface="+mn-lt"/>
                <a:ea typeface="+mn-ea"/>
                <a:cs typeface="+mn-cs"/>
                <a:sym typeface="Helvetica Light"/>
              </a:defRPr>
            </a:lvl2pPr>
            <a:lvl3pPr marL="1676400" indent="-558800" defTabSz="825500">
              <a:spcBef>
                <a:spcPts val="4500"/>
              </a:spcBef>
              <a:buClrTx/>
              <a:buSzPct val="75000"/>
              <a:buFontTx/>
              <a:buChar char="•"/>
              <a:defRPr sz="4500">
                <a:solidFill>
                  <a:srgbClr val="000000"/>
                </a:solidFill>
                <a:uFillTx/>
                <a:latin typeface="+mn-lt"/>
                <a:ea typeface="+mn-ea"/>
                <a:cs typeface="+mn-cs"/>
                <a:sym typeface="Helvetica Light"/>
              </a:defRPr>
            </a:lvl3pPr>
            <a:lvl4pPr marL="2235200" indent="-558800" defTabSz="825500">
              <a:spcBef>
                <a:spcPts val="4500"/>
              </a:spcBef>
              <a:buClrTx/>
              <a:buSzPct val="75000"/>
              <a:buFontTx/>
              <a:buChar char="•"/>
              <a:defRPr sz="4500">
                <a:solidFill>
                  <a:srgbClr val="000000"/>
                </a:solidFill>
                <a:uFillTx/>
                <a:latin typeface="+mn-lt"/>
                <a:ea typeface="+mn-ea"/>
                <a:cs typeface="+mn-cs"/>
                <a:sym typeface="Helvetica Light"/>
              </a:defRPr>
            </a:lvl4pPr>
            <a:lvl5pPr marL="2794000" indent="-558800" defTabSz="825500">
              <a:spcBef>
                <a:spcPts val="4500"/>
              </a:spcBef>
              <a:buClrTx/>
              <a:buSzPct val="75000"/>
              <a:buFontTx/>
              <a:buChar char="•"/>
              <a:defRPr sz="4500">
                <a:solidFill>
                  <a:srgbClr val="000000"/>
                </a:solidFill>
                <a:uFillTx/>
                <a:latin typeface="+mn-lt"/>
                <a:ea typeface="+mn-ea"/>
                <a:cs typeface="+mn-cs"/>
                <a:sym typeface="Helvetica Light"/>
              </a:defRPr>
            </a:lvl5pPr>
          </a:lstStyle>
          <a:p>
            <a:pPr lvl="0">
              <a:defRPr sz="1800"/>
            </a:pPr>
            <a:r>
              <a:rPr sz="4500"/>
              <a:t>Body Level One</a:t>
            </a:r>
            <a:endParaRPr sz="4500"/>
          </a:p>
          <a:p>
            <a:pPr lvl="1">
              <a:defRPr sz="1800"/>
            </a:pPr>
            <a:r>
              <a:rPr sz="4500"/>
              <a:t>Body Level Two</a:t>
            </a:r>
            <a:endParaRPr sz="4500"/>
          </a:p>
          <a:p>
            <a:pPr lvl="2">
              <a:defRPr sz="1800"/>
            </a:pPr>
            <a:r>
              <a:rPr sz="4500"/>
              <a:t>Body Level Three</a:t>
            </a:r>
            <a:endParaRPr sz="4500"/>
          </a:p>
          <a:p>
            <a:pPr lvl="3">
              <a:defRPr sz="1800"/>
            </a:pPr>
            <a:r>
              <a:rPr sz="4500"/>
              <a:t>Body Level Four</a:t>
            </a:r>
            <a:endParaRPr sz="4500"/>
          </a:p>
          <a:p>
            <a:pPr lvl="4">
              <a:defRPr sz="1800"/>
            </a:pPr>
            <a:r>
              <a:rPr sz="45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2" name="Shape 32"/>
          <p:cNvSpPr/>
          <p:nvPr>
            <p:ph type="body" idx="1"/>
          </p:nvPr>
        </p:nvSpPr>
        <p:spPr>
          <a:xfrm>
            <a:off x="1689100" y="1778000"/>
            <a:ext cx="21005800" cy="10147300"/>
          </a:xfrm>
          <a:prstGeom prst="rect">
            <a:avLst/>
          </a:prstGeom>
        </p:spPr>
        <p:txBody>
          <a:bodyPr anchor="ctr">
            <a:normAutofit fontScale="100000" lnSpcReduction="0"/>
          </a:bodyPr>
          <a:lstStyle>
            <a:lvl1pPr marL="635000" indent="-635000" defTabSz="825500">
              <a:spcBef>
                <a:spcPts val="5900"/>
              </a:spcBef>
              <a:buClrTx/>
              <a:buSzPct val="75000"/>
              <a:buFontTx/>
              <a:defRPr sz="5200">
                <a:solidFill>
                  <a:srgbClr val="000000"/>
                </a:solidFill>
                <a:uFillTx/>
                <a:latin typeface="+mn-lt"/>
                <a:ea typeface="+mn-ea"/>
                <a:cs typeface="+mn-cs"/>
                <a:sym typeface="Helvetica Light"/>
              </a:defRPr>
            </a:lvl1pPr>
            <a:lvl2pPr marL="1270000" indent="-635000" defTabSz="825500">
              <a:spcBef>
                <a:spcPts val="5900"/>
              </a:spcBef>
              <a:buClrTx/>
              <a:buSzPct val="75000"/>
              <a:buFontTx/>
              <a:buChar char="•"/>
              <a:defRPr sz="5200">
                <a:solidFill>
                  <a:srgbClr val="000000"/>
                </a:solidFill>
                <a:uFillTx/>
                <a:latin typeface="+mn-lt"/>
                <a:ea typeface="+mn-ea"/>
                <a:cs typeface="+mn-cs"/>
                <a:sym typeface="Helvetica Light"/>
              </a:defRPr>
            </a:lvl2pPr>
            <a:lvl3pPr marL="1905000" indent="-635000" defTabSz="825500">
              <a:spcBef>
                <a:spcPts val="5900"/>
              </a:spcBef>
              <a:buClrTx/>
              <a:buSzPct val="75000"/>
              <a:buFontTx/>
              <a:buChar char="•"/>
              <a:defRPr sz="5200">
                <a:solidFill>
                  <a:srgbClr val="000000"/>
                </a:solidFill>
                <a:uFillTx/>
                <a:latin typeface="+mn-lt"/>
                <a:ea typeface="+mn-ea"/>
                <a:cs typeface="+mn-cs"/>
                <a:sym typeface="Helvetica Light"/>
              </a:defRPr>
            </a:lvl3pPr>
            <a:lvl4pPr marL="2540000" indent="-635000" defTabSz="825500">
              <a:spcBef>
                <a:spcPts val="5900"/>
              </a:spcBef>
              <a:buClrTx/>
              <a:buSzPct val="75000"/>
              <a:buFontTx/>
              <a:buChar char="•"/>
              <a:defRPr sz="5200">
                <a:solidFill>
                  <a:srgbClr val="000000"/>
                </a:solidFill>
                <a:uFillTx/>
                <a:latin typeface="+mn-lt"/>
                <a:ea typeface="+mn-ea"/>
                <a:cs typeface="+mn-cs"/>
                <a:sym typeface="Helvetica Light"/>
              </a:defRPr>
            </a:lvl4pPr>
            <a:lvl5pPr marL="3175000" indent="-635000" defTabSz="825500">
              <a:spcBef>
                <a:spcPts val="5900"/>
              </a:spcBef>
              <a:buClrTx/>
              <a:buSzPct val="75000"/>
              <a:buFontTx/>
              <a:buChar char="•"/>
              <a:defRPr sz="5200">
                <a:solidFill>
                  <a:srgbClr val="000000"/>
                </a:solidFill>
                <a:uFillTx/>
                <a:latin typeface="+mn-lt"/>
                <a:ea typeface="+mn-ea"/>
                <a:cs typeface="+mn-cs"/>
                <a:sym typeface="Helvetica Light"/>
              </a:defRPr>
            </a:lvl5pPr>
          </a:lstStyle>
          <a:p>
            <a:pPr lvl="0">
              <a:defRPr sz="1800"/>
            </a:pPr>
            <a:r>
              <a:rPr sz="5200"/>
              <a:t>Body Level One</a:t>
            </a:r>
            <a:endParaRPr sz="5200"/>
          </a:p>
          <a:p>
            <a:pPr lvl="1">
              <a:defRPr sz="1800"/>
            </a:pPr>
            <a:r>
              <a:rPr sz="5200"/>
              <a:t>Body Level Two</a:t>
            </a:r>
            <a:endParaRPr sz="5200"/>
          </a:p>
          <a:p>
            <a:pPr lvl="2">
              <a:defRPr sz="1800"/>
            </a:pPr>
            <a:r>
              <a:rPr sz="5200"/>
              <a:t>Body Level Three</a:t>
            </a:r>
            <a:endParaRPr sz="5200"/>
          </a:p>
          <a:p>
            <a:pPr lvl="3">
              <a:defRPr sz="1800"/>
            </a:pPr>
            <a:r>
              <a:rPr sz="5200"/>
              <a:t>Body Level Four</a:t>
            </a:r>
            <a:endParaRPr sz="5200"/>
          </a:p>
          <a:p>
            <a:pPr lvl="4">
              <a:defRPr sz="1800"/>
            </a:pPr>
            <a:r>
              <a:rPr sz="5200"/>
              <a:t>Body Level Five</a:t>
            </a:r>
          </a:p>
        </p:txBody>
      </p:sp>
      <p:pic>
        <p:nvPicPr>
          <p:cNvPr id="33" name="Pivotal_Teal.png"/>
          <p:cNvPicPr/>
          <p:nvPr/>
        </p:nvPicPr>
        <p:blipFill>
          <a:blip r:embed="rId2">
            <a:extLst/>
          </a:blip>
          <a:stretch>
            <a:fillRect/>
          </a:stretch>
        </p:blipFill>
        <p:spPr>
          <a:xfrm>
            <a:off x="22142487" y="12836621"/>
            <a:ext cx="2540001" cy="994611"/>
          </a:xfrm>
          <a:prstGeom prst="rect">
            <a:avLst/>
          </a:prstGeom>
          <a:ln w="12700">
            <a:miter lim="400000"/>
          </a:ln>
        </p:spPr>
      </p:pic>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77901" y="867834"/>
            <a:ext cx="22428201" cy="16637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8400">
                <a:solidFill>
                  <a:srgbClr val="0F786E"/>
                </a:solidFill>
                <a:uFill>
                  <a:solidFill>
                    <a:srgbClr val="008881"/>
                  </a:solidFill>
                </a:uFill>
              </a:rPr>
              <a:t>Title Text</a:t>
            </a:r>
          </a:p>
        </p:txBody>
      </p:sp>
      <p:sp>
        <p:nvSpPr>
          <p:cNvPr id="3" name="Shape 3"/>
          <p:cNvSpPr/>
          <p:nvPr>
            <p:ph type="body" idx="1"/>
          </p:nvPr>
        </p:nvSpPr>
        <p:spPr>
          <a:xfrm>
            <a:off x="977903" y="2865967"/>
            <a:ext cx="22428201" cy="9144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6400">
                <a:solidFill>
                  <a:srgbClr val="5E5E5E"/>
                </a:solidFill>
                <a:uFill>
                  <a:solidFill>
                    <a:srgbClr val="4D4D4D"/>
                  </a:solidFill>
                </a:uFill>
              </a:rPr>
              <a:t>Body Level One</a:t>
            </a:r>
            <a:endParaRPr sz="6400">
              <a:solidFill>
                <a:srgbClr val="5E5E5E"/>
              </a:solidFill>
              <a:uFill>
                <a:solidFill>
                  <a:srgbClr val="4D4D4D"/>
                </a:solidFill>
              </a:uFill>
            </a:endParaRPr>
          </a:p>
          <a:p>
            <a:pPr lvl="1">
              <a:defRPr sz="1800">
                <a:solidFill>
                  <a:srgbClr val="000000"/>
                </a:solidFill>
                <a:uFillTx/>
              </a:defRPr>
            </a:pPr>
            <a:r>
              <a:rPr sz="6400">
                <a:solidFill>
                  <a:srgbClr val="5E5E5E"/>
                </a:solidFill>
                <a:uFill>
                  <a:solidFill>
                    <a:srgbClr val="4D4D4D"/>
                  </a:solidFill>
                </a:uFill>
              </a:rPr>
              <a:t>Body Level Two</a:t>
            </a:r>
            <a:endParaRPr sz="6400">
              <a:solidFill>
                <a:srgbClr val="5E5E5E"/>
              </a:solidFill>
              <a:uFill>
                <a:solidFill>
                  <a:srgbClr val="4D4D4D"/>
                </a:solidFill>
              </a:uFill>
            </a:endParaRPr>
          </a:p>
          <a:p>
            <a:pPr lvl="2">
              <a:defRPr sz="1800">
                <a:solidFill>
                  <a:srgbClr val="000000"/>
                </a:solidFill>
                <a:uFillTx/>
              </a:defRPr>
            </a:pPr>
            <a:r>
              <a:rPr sz="6400">
                <a:solidFill>
                  <a:srgbClr val="5E5E5E"/>
                </a:solidFill>
                <a:uFill>
                  <a:solidFill>
                    <a:srgbClr val="4D4D4D"/>
                  </a:solidFill>
                </a:uFill>
              </a:rPr>
              <a:t>Body Level Three</a:t>
            </a:r>
            <a:endParaRPr sz="6400">
              <a:solidFill>
                <a:srgbClr val="5E5E5E"/>
              </a:solidFill>
              <a:uFill>
                <a:solidFill>
                  <a:srgbClr val="4D4D4D"/>
                </a:solidFill>
              </a:uFill>
            </a:endParaRPr>
          </a:p>
          <a:p>
            <a:pPr lvl="3">
              <a:defRPr sz="1800">
                <a:solidFill>
                  <a:srgbClr val="000000"/>
                </a:solidFill>
                <a:uFillTx/>
              </a:defRPr>
            </a:pPr>
            <a:r>
              <a:rPr sz="6400">
                <a:solidFill>
                  <a:srgbClr val="5E5E5E"/>
                </a:solidFill>
                <a:uFill>
                  <a:solidFill>
                    <a:srgbClr val="4D4D4D"/>
                  </a:solidFill>
                </a:uFill>
              </a:rPr>
              <a:t>Body Level Four</a:t>
            </a:r>
            <a:endParaRPr sz="6400">
              <a:solidFill>
                <a:srgbClr val="5E5E5E"/>
              </a:solidFill>
              <a:uFill>
                <a:solidFill>
                  <a:srgbClr val="4D4D4D"/>
                </a:solidFill>
              </a:uFill>
            </a:endParaRPr>
          </a:p>
          <a:p>
            <a:pPr lvl="4">
              <a:defRPr sz="1800">
                <a:solidFill>
                  <a:srgbClr val="000000"/>
                </a:solidFill>
                <a:uFillTx/>
              </a:defRPr>
            </a:pPr>
            <a:r>
              <a:rPr sz="6400">
                <a:solidFill>
                  <a:srgbClr val="5E5E5E"/>
                </a:solidFill>
                <a:uFill>
                  <a:solidFill>
                    <a:srgbClr val="4D4D4D"/>
                  </a:solidFill>
                </a:uFill>
              </a:rPr>
              <a:t>Body Level Five</a:t>
            </a:r>
          </a:p>
        </p:txBody>
      </p:sp>
      <p:sp>
        <p:nvSpPr>
          <p:cNvPr id="4" name="Shape 4"/>
          <p:cNvSpPr/>
          <p:nvPr>
            <p:ph type="sldNum" sz="quarter" idx="2"/>
          </p:nvPr>
        </p:nvSpPr>
        <p:spPr>
          <a:xfrm>
            <a:off x="22809200" y="13390655"/>
            <a:ext cx="1422400" cy="283791"/>
          </a:xfrm>
          <a:prstGeom prst="rect">
            <a:avLst/>
          </a:prstGeom>
          <a:ln w="12700">
            <a:miter lim="400000"/>
          </a:ln>
        </p:spPr>
        <p:txBody>
          <a:bodyPr lIns="0" tIns="0" rIns="0" bIns="0">
            <a:spAutoFit/>
          </a:bodyPr>
          <a:lstStyle>
            <a:lvl1pPr algn="r" defTabSz="914400">
              <a:defRPr sz="2000">
                <a:solidFill>
                  <a:srgbClr val="808080"/>
                </a:solidFill>
                <a:uFill>
                  <a:solidFill>
                    <a:srgbClr val="808080"/>
                  </a:solidFill>
                </a:uFill>
                <a:latin typeface="Arial"/>
                <a:ea typeface="Arial"/>
                <a:cs typeface="Arial"/>
                <a:sym typeface="Arial"/>
              </a:defRPr>
            </a:lvl1pPr>
          </a:lstStyle>
          <a:p>
            <a:pPr lvl="0"/>
            <a:fld id="{86CB4B4D-7CA3-9044-876B-883B54F8677D}" type="slidenum"/>
          </a:p>
        </p:txBody>
      </p:sp>
      <p:sp>
        <p:nvSpPr>
          <p:cNvPr id="5" name="Shape 5"/>
          <p:cNvSpPr/>
          <p:nvPr/>
        </p:nvSpPr>
        <p:spPr>
          <a:xfrm>
            <a:off x="-1" y="12344400"/>
            <a:ext cx="24384001" cy="1028702"/>
          </a:xfrm>
          <a:prstGeom prst="rect">
            <a:avLst/>
          </a:prstGeom>
          <a:solidFill>
            <a:srgbClr val="00786E"/>
          </a:solidFill>
          <a:ln w="12700">
            <a:miter lim="400000"/>
          </a:ln>
        </p:spPr>
        <p:txBody>
          <a:bodyPr lIns="121919" tIns="121919" rIns="121919" bIns="121919" anchor="ctr"/>
          <a:lstStyle/>
          <a:p>
            <a:pPr lvl="0" algn="l" defTabSz="914400">
              <a:defRPr sz="4800">
                <a:solidFill>
                  <a:srgbClr val="FFFFFF"/>
                </a:solidFill>
                <a:uFill>
                  <a:solidFill>
                    <a:srgbClr val="FFFFFF"/>
                  </a:solidFill>
                </a:uFill>
                <a:latin typeface="Arial"/>
                <a:ea typeface="Arial"/>
                <a:cs typeface="Arial"/>
                <a:sym typeface="Arial"/>
              </a:defRPr>
            </a:pPr>
          </a:p>
        </p:txBody>
      </p:sp>
      <p:sp>
        <p:nvSpPr>
          <p:cNvPr id="6" name="Shape 6"/>
          <p:cNvSpPr/>
          <p:nvPr/>
        </p:nvSpPr>
        <p:spPr>
          <a:xfrm>
            <a:off x="977901" y="13450264"/>
            <a:ext cx="606636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914400">
              <a:defRPr sz="1600">
                <a:solidFill>
                  <a:srgbClr val="808080"/>
                </a:solidFill>
                <a:uFill>
                  <a:solidFill>
                    <a:srgbClr val="808080"/>
                  </a:solidFill>
                </a:uFill>
                <a:latin typeface="Arial"/>
                <a:ea typeface="Arial"/>
                <a:cs typeface="Arial"/>
                <a:sym typeface="Arial"/>
              </a:defRPr>
            </a:lvl1pPr>
          </a:lstStyle>
          <a:p>
            <a:pPr lvl="0">
              <a:defRPr sz="1800">
                <a:solidFill>
                  <a:srgbClr val="000000"/>
                </a:solidFill>
                <a:uFillTx/>
              </a:defRPr>
            </a:pPr>
            <a:r>
              <a:rPr sz="1600">
                <a:solidFill>
                  <a:srgbClr val="808080"/>
                </a:solidFill>
                <a:uFill>
                  <a:solidFill>
                    <a:srgbClr val="808080"/>
                  </a:solidFill>
                </a:uFill>
              </a:rPr>
              <a:t>© Copyright 2014 Pivotal. All rights reserved.</a:t>
            </a:r>
          </a:p>
        </p:txBody>
      </p:sp>
      <p:pic>
        <p:nvPicPr>
          <p:cNvPr id="7" name="pasted-image.pdf"/>
          <p:cNvPicPr/>
          <p:nvPr/>
        </p:nvPicPr>
        <p:blipFill>
          <a:blip r:embed="rId2">
            <a:extLst/>
          </a:blip>
          <a:stretch>
            <a:fillRect/>
          </a:stretch>
        </p:blipFill>
        <p:spPr>
          <a:xfrm>
            <a:off x="21167371" y="12558383"/>
            <a:ext cx="2573868" cy="6096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Lst>
  <p:transition spd="med" advClick="1"/>
  <p:txStyles>
    <p:titleStyle>
      <a:lvl1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1pPr>
      <a:lvl2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2pPr>
      <a:lvl3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3pPr>
      <a:lvl4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4pPr>
      <a:lvl5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5pPr>
      <a:lvl6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6pPr>
      <a:lvl7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7pPr>
      <a:lvl8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8pPr>
      <a:lvl9pPr>
        <a:lnSpc>
          <a:spcPct val="90000"/>
        </a:lnSpc>
        <a:defRPr sz="8400">
          <a:solidFill>
            <a:srgbClr val="0F786E"/>
          </a:solidFill>
          <a:uFill>
            <a:solidFill>
              <a:srgbClr val="008881"/>
            </a:solidFill>
          </a:uFill>
          <a:latin typeface="Avenir Next Medium"/>
          <a:ea typeface="Avenir Next Medium"/>
          <a:cs typeface="Avenir Next Medium"/>
          <a:sym typeface="Avenir Next Medium"/>
        </a:defRPr>
      </a:lvl9pPr>
    </p:titleStyle>
    <p:bodyStyle>
      <a:lvl1pPr marL="609600" indent="-60960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1pPr>
      <a:lvl2pPr marL="1371600" indent="-91440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2pPr>
      <a:lvl3pPr marL="1828800" indent="-91440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3pPr>
      <a:lvl4pPr marL="2904069" indent="-1532469">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4pPr>
      <a:lvl5pPr marL="3158836" indent="-1330036">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5pPr>
      <a:lvl6pPr marL="3017520" indent="-73152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6pPr>
      <a:lvl7pPr marL="3474720" indent="-73152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7pPr>
      <a:lvl8pPr marL="3931920" indent="-73152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8pPr>
      <a:lvl9pPr marL="4389120" indent="-731520">
        <a:spcBef>
          <a:spcPts val="1200"/>
        </a:spcBef>
        <a:buClr>
          <a:srgbClr val="0F786E"/>
        </a:buClr>
        <a:buSzPct val="100000"/>
        <a:buFont typeface="Wingdings"/>
        <a:buChar char="•"/>
        <a:defRPr sz="6400">
          <a:solidFill>
            <a:srgbClr val="5E5E5E"/>
          </a:solidFill>
          <a:uFill>
            <a:solidFill>
              <a:srgbClr val="4D4D4D"/>
            </a:solidFill>
          </a:uFill>
          <a:latin typeface="Avenir Next Regular"/>
          <a:ea typeface="Avenir Next Regular"/>
          <a:cs typeface="Avenir Next Regular"/>
          <a:sym typeface="Avenir Next Regular"/>
        </a:defRPr>
      </a:lvl9pPr>
    </p:bodyStyle>
    <p:otherStyle>
      <a:lvl1pPr algn="r">
        <a:defRPr sz="2000">
          <a:solidFill>
            <a:schemeClr val="tx1"/>
          </a:solidFill>
          <a:uFill>
            <a:solidFill>
              <a:srgbClr val="808080"/>
            </a:solidFill>
          </a:uFill>
          <a:latin typeface="+mn-lt"/>
          <a:ea typeface="+mn-ea"/>
          <a:cs typeface="+mn-cs"/>
          <a:sym typeface="Arial"/>
        </a:defRPr>
      </a:lvl1pPr>
      <a:lvl2pPr indent="457200" algn="r">
        <a:defRPr sz="2000">
          <a:solidFill>
            <a:schemeClr val="tx1"/>
          </a:solidFill>
          <a:uFill>
            <a:solidFill>
              <a:srgbClr val="808080"/>
            </a:solidFill>
          </a:uFill>
          <a:latin typeface="+mn-lt"/>
          <a:ea typeface="+mn-ea"/>
          <a:cs typeface="+mn-cs"/>
          <a:sym typeface="Arial"/>
        </a:defRPr>
      </a:lvl2pPr>
      <a:lvl3pPr indent="914400" algn="r">
        <a:defRPr sz="2000">
          <a:solidFill>
            <a:schemeClr val="tx1"/>
          </a:solidFill>
          <a:uFill>
            <a:solidFill>
              <a:srgbClr val="808080"/>
            </a:solidFill>
          </a:uFill>
          <a:latin typeface="+mn-lt"/>
          <a:ea typeface="+mn-ea"/>
          <a:cs typeface="+mn-cs"/>
          <a:sym typeface="Arial"/>
        </a:defRPr>
      </a:lvl3pPr>
      <a:lvl4pPr indent="1371600" algn="r">
        <a:defRPr sz="2000">
          <a:solidFill>
            <a:schemeClr val="tx1"/>
          </a:solidFill>
          <a:uFill>
            <a:solidFill>
              <a:srgbClr val="808080"/>
            </a:solidFill>
          </a:uFill>
          <a:latin typeface="+mn-lt"/>
          <a:ea typeface="+mn-ea"/>
          <a:cs typeface="+mn-cs"/>
          <a:sym typeface="Arial"/>
        </a:defRPr>
      </a:lvl4pPr>
      <a:lvl5pPr indent="1828800" algn="r">
        <a:defRPr sz="2000">
          <a:solidFill>
            <a:schemeClr val="tx1"/>
          </a:solidFill>
          <a:uFill>
            <a:solidFill>
              <a:srgbClr val="808080"/>
            </a:solidFill>
          </a:uFill>
          <a:latin typeface="+mn-lt"/>
          <a:ea typeface="+mn-ea"/>
          <a:cs typeface="+mn-cs"/>
          <a:sym typeface="Arial"/>
        </a:defRPr>
      </a:lvl5pPr>
      <a:lvl6pPr indent="2286000" algn="r">
        <a:defRPr sz="2000">
          <a:solidFill>
            <a:schemeClr val="tx1"/>
          </a:solidFill>
          <a:uFill>
            <a:solidFill>
              <a:srgbClr val="808080"/>
            </a:solidFill>
          </a:uFill>
          <a:latin typeface="+mn-lt"/>
          <a:ea typeface="+mn-ea"/>
          <a:cs typeface="+mn-cs"/>
          <a:sym typeface="Arial"/>
        </a:defRPr>
      </a:lvl6pPr>
      <a:lvl7pPr indent="2743200" algn="r">
        <a:defRPr sz="2000">
          <a:solidFill>
            <a:schemeClr val="tx1"/>
          </a:solidFill>
          <a:uFill>
            <a:solidFill>
              <a:srgbClr val="808080"/>
            </a:solidFill>
          </a:uFill>
          <a:latin typeface="+mn-lt"/>
          <a:ea typeface="+mn-ea"/>
          <a:cs typeface="+mn-cs"/>
          <a:sym typeface="Arial"/>
        </a:defRPr>
      </a:lvl7pPr>
      <a:lvl8pPr indent="3200400" algn="r">
        <a:defRPr sz="2000">
          <a:solidFill>
            <a:schemeClr val="tx1"/>
          </a:solidFill>
          <a:uFill>
            <a:solidFill>
              <a:srgbClr val="808080"/>
            </a:solidFill>
          </a:uFill>
          <a:latin typeface="+mn-lt"/>
          <a:ea typeface="+mn-ea"/>
          <a:cs typeface="+mn-cs"/>
          <a:sym typeface="Arial"/>
        </a:defRPr>
      </a:lvl8pPr>
      <a:lvl9pPr indent="3657600" algn="r">
        <a:defRPr sz="20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jpe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4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 Id="rId3" Type="http://schemas.openxmlformats.org/officeDocument/2006/relationships/image" Target="../media/image5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png"/><Relationship Id="rId18" Type="http://schemas.openxmlformats.org/officeDocument/2006/relationships/image" Target="../media/image73.png"/><Relationship Id="rId19" Type="http://schemas.openxmlformats.org/officeDocument/2006/relationships/image" Target="../media/image74.png"/><Relationship Id="rId20" Type="http://schemas.openxmlformats.org/officeDocument/2006/relationships/image" Target="../media/image75.png"/><Relationship Id="rId21" Type="http://schemas.openxmlformats.org/officeDocument/2006/relationships/image" Target="../media/image76.png"/><Relationship Id="rId22" Type="http://schemas.openxmlformats.org/officeDocument/2006/relationships/image" Target="../media/image77.png"/><Relationship Id="rId23" Type="http://schemas.openxmlformats.org/officeDocument/2006/relationships/image" Target="../media/image78.png"/><Relationship Id="rId24" Type="http://schemas.openxmlformats.org/officeDocument/2006/relationships/image" Target="../media/image79.png"/><Relationship Id="rId25" Type="http://schemas.openxmlformats.org/officeDocument/2006/relationships/image" Target="../media/image80.png"/><Relationship Id="rId26" Type="http://schemas.openxmlformats.org/officeDocument/2006/relationships/image" Target="../media/image81.png"/><Relationship Id="rId27" Type="http://schemas.openxmlformats.org/officeDocument/2006/relationships/image" Target="../media/image82.png"/><Relationship Id="rId28" Type="http://schemas.openxmlformats.org/officeDocument/2006/relationships/image" Target="../media/image83.png"/><Relationship Id="rId29" Type="http://schemas.openxmlformats.org/officeDocument/2006/relationships/image" Target="../media/image84.png"/><Relationship Id="rId30" Type="http://schemas.openxmlformats.org/officeDocument/2006/relationships/image" Target="../media/image85.png"/><Relationship Id="rId31" Type="http://schemas.openxmlformats.org/officeDocument/2006/relationships/image" Target="../media/image86.png"/><Relationship Id="rId32" Type="http://schemas.openxmlformats.org/officeDocument/2006/relationships/image" Target="../media/image87.png"/><Relationship Id="rId33" Type="http://schemas.openxmlformats.org/officeDocument/2006/relationships/image" Target="../media/image88.png"/><Relationship Id="rId34" Type="http://schemas.openxmlformats.org/officeDocument/2006/relationships/image" Target="../media/image89.png"/><Relationship Id="rId35" Type="http://schemas.openxmlformats.org/officeDocument/2006/relationships/image" Target="../media/image90.png"/><Relationship Id="rId36" Type="http://schemas.openxmlformats.org/officeDocument/2006/relationships/image" Target="../media/image1.tif"/><Relationship Id="rId37" Type="http://schemas.openxmlformats.org/officeDocument/2006/relationships/image" Target="../media/image2.tif"/><Relationship Id="rId38" Type="http://schemas.openxmlformats.org/officeDocument/2006/relationships/image" Target="../media/image3.tif"/><Relationship Id="rId39" Type="http://schemas.openxmlformats.org/officeDocument/2006/relationships/image" Target="../media/image4.tif"/><Relationship Id="rId40" Type="http://schemas.openxmlformats.org/officeDocument/2006/relationships/image" Target="../media/image5.tif"/><Relationship Id="rId41" Type="http://schemas.openxmlformats.org/officeDocument/2006/relationships/image" Target="../media/image6.tif"/><Relationship Id="rId42" Type="http://schemas.openxmlformats.org/officeDocument/2006/relationships/image" Target="../media/image7.tif"/><Relationship Id="rId43" Type="http://schemas.openxmlformats.org/officeDocument/2006/relationships/image" Target="../media/image8.tif"/><Relationship Id="rId44" Type="http://schemas.openxmlformats.org/officeDocument/2006/relationships/image" Target="../media/image9.tif"/><Relationship Id="rId45" Type="http://schemas.openxmlformats.org/officeDocument/2006/relationships/image" Target="../media/image10.tif"/><Relationship Id="rId46" Type="http://schemas.openxmlformats.org/officeDocument/2006/relationships/image" Target="../media/image11.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4.jpe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2" Type="http://schemas.openxmlformats.org/officeDocument/2006/relationships/image" Target="../media/image5.jpeg"/><Relationship Id="rId13" Type="http://schemas.openxmlformats.org/officeDocument/2006/relationships/image" Target="../media/image99.pn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6.jpe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20" Type="http://schemas.openxmlformats.org/officeDocument/2006/relationships/image" Target="../media/image7.jpeg"/><Relationship Id="rId21" Type="http://schemas.openxmlformats.org/officeDocument/2006/relationships/image" Target="../media/image105.png"/><Relationship Id="rId22" Type="http://schemas.openxmlformats.org/officeDocument/2006/relationships/image" Target="../media/image8.jpeg"/><Relationship Id="rId23" Type="http://schemas.openxmlformats.org/officeDocument/2006/relationships/image" Target="../media/image106.png"/><Relationship Id="rId24" Type="http://schemas.openxmlformats.org/officeDocument/2006/relationships/image" Target="../media/image107.png"/><Relationship Id="rId25" Type="http://schemas.openxmlformats.org/officeDocument/2006/relationships/image" Target="../media/image108.png"/><Relationship Id="rId26" Type="http://schemas.openxmlformats.org/officeDocument/2006/relationships/image" Target="../media/image109.png"/><Relationship Id="rId27" Type="http://schemas.openxmlformats.org/officeDocument/2006/relationships/image" Target="../media/image110.png"/><Relationship Id="rId28" Type="http://schemas.openxmlformats.org/officeDocument/2006/relationships/image" Target="../media/image111.png"/><Relationship Id="rId29" Type="http://schemas.openxmlformats.org/officeDocument/2006/relationships/image" Target="../media/image112.png"/><Relationship Id="rId30" Type="http://schemas.openxmlformats.org/officeDocument/2006/relationships/image" Target="../media/image113.png"/><Relationship Id="rId31" Type="http://schemas.openxmlformats.org/officeDocument/2006/relationships/image" Target="../media/image114.png"/><Relationship Id="rId32" Type="http://schemas.openxmlformats.org/officeDocument/2006/relationships/image" Target="../media/image9.jpeg"/><Relationship Id="rId33" Type="http://schemas.openxmlformats.org/officeDocument/2006/relationships/image" Target="../media/image115.png"/><Relationship Id="rId34" Type="http://schemas.openxmlformats.org/officeDocument/2006/relationships/image" Target="../media/image116.png"/><Relationship Id="rId35" Type="http://schemas.openxmlformats.org/officeDocument/2006/relationships/image" Target="../media/image117.png"/><Relationship Id="rId36" Type="http://schemas.openxmlformats.org/officeDocument/2006/relationships/image" Target="../media/image1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5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39.png"/><Relationship Id="rId7" Type="http://schemas.openxmlformats.org/officeDocument/2006/relationships/image" Target="../media/image124.png"/><Relationship Id="rId8" Type="http://schemas.openxmlformats.org/officeDocument/2006/relationships/image" Target="../media/image12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9" Type="http://schemas.openxmlformats.org/officeDocument/2006/relationships/image" Target="../media/image133.png"/><Relationship Id="rId10" Type="http://schemas.openxmlformats.org/officeDocument/2006/relationships/image" Target="../media/image134.png"/><Relationship Id="rId11" Type="http://schemas.openxmlformats.org/officeDocument/2006/relationships/image" Target="../media/image135.png"/><Relationship Id="rId12" Type="http://schemas.openxmlformats.org/officeDocument/2006/relationships/image" Target="../media/image136.png"/><Relationship Id="rId13" Type="http://schemas.openxmlformats.org/officeDocument/2006/relationships/image" Target="../media/image137.png"/><Relationship Id="rId14" Type="http://schemas.openxmlformats.org/officeDocument/2006/relationships/image" Target="../media/image138.png"/><Relationship Id="rId15" Type="http://schemas.openxmlformats.org/officeDocument/2006/relationships/image" Target="../media/image139.png"/><Relationship Id="rId16" Type="http://schemas.openxmlformats.org/officeDocument/2006/relationships/image" Target="../media/image140.png"/><Relationship Id="rId17" Type="http://schemas.openxmlformats.org/officeDocument/2006/relationships/image" Target="../media/image14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3.png"/><Relationship Id="rId4" Type="http://schemas.openxmlformats.org/officeDocument/2006/relationships/image" Target="../media/image14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1.png"/><Relationship Id="rId3" Type="http://schemas.openxmlformats.org/officeDocument/2006/relationships/image" Target="../media/image15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lvl="0">
              <a:defRPr sz="1800"/>
            </a:pPr>
            <a:r>
              <a:rPr sz="11200"/>
              <a:t>Intro to Pivotal CF</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nvSpPr>
        <p:spPr>
          <a:xfrm>
            <a:off x="4798517" y="9576565"/>
            <a:ext cx="1841686" cy="2194897"/>
          </a:xfrm>
          <a:prstGeom prst="rect">
            <a:avLst/>
          </a:prstGeom>
          <a:solidFill>
            <a:srgbClr val="949494"/>
          </a:solidFill>
          <a:ln w="25400">
            <a:solidFill>
              <a:srgbClr val="4D4D4D"/>
            </a:solidFill>
            <a:round/>
          </a:ln>
        </p:spPr>
        <p:txBody>
          <a:bodyPr lIns="121919" tIns="121919" rIns="121919" bIns="121919" anchor="ctr"/>
          <a:lstStyle/>
          <a:p>
            <a:pPr lvl="0" defTabSz="1218535">
              <a:defRPr cap="all" sz="2400">
                <a:solidFill>
                  <a:srgbClr val="FFFFFF"/>
                </a:solidFill>
                <a:latin typeface="Arial"/>
                <a:ea typeface="Arial"/>
                <a:cs typeface="Arial"/>
                <a:sym typeface="Arial"/>
              </a:defRPr>
            </a:pPr>
          </a:p>
        </p:txBody>
      </p:sp>
      <p:sp>
        <p:nvSpPr>
          <p:cNvPr id="472" name="Shape 472"/>
          <p:cNvSpPr/>
          <p:nvPr/>
        </p:nvSpPr>
        <p:spPr>
          <a:xfrm>
            <a:off x="277106" y="7121719"/>
            <a:ext cx="8675145"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sz="4200">
                <a:solidFill>
                  <a:srgbClr val="F16F3B"/>
                </a:solidFill>
                <a:latin typeface="Arial Bold"/>
                <a:ea typeface="Arial Bold"/>
                <a:cs typeface="Arial Bold"/>
                <a:sym typeface="Arial Bold"/>
              </a:defRPr>
            </a:lvl1pPr>
          </a:lstStyle>
          <a:p>
            <a:pPr lvl="0">
              <a:defRPr sz="1800">
                <a:solidFill>
                  <a:srgbClr val="000000"/>
                </a:solidFill>
              </a:defRPr>
            </a:pPr>
            <a:r>
              <a:rPr sz="4200">
                <a:solidFill>
                  <a:srgbClr val="F16F3B"/>
                </a:solidFill>
              </a:rPr>
              <a:t>Legacy Silos</a:t>
            </a:r>
          </a:p>
        </p:txBody>
      </p:sp>
      <p:pic>
        <p:nvPicPr>
          <p:cNvPr id="473" name="image11.jpg"/>
          <p:cNvPicPr/>
          <p:nvPr/>
        </p:nvPicPr>
        <p:blipFill>
          <a:blip r:embed="rId3">
            <a:extLst/>
          </a:blip>
          <a:stretch>
            <a:fillRect/>
          </a:stretch>
        </p:blipFill>
        <p:spPr>
          <a:xfrm>
            <a:off x="10727192" y="3398887"/>
            <a:ext cx="11751534" cy="3895092"/>
          </a:xfrm>
          <a:prstGeom prst="rect">
            <a:avLst/>
          </a:prstGeom>
          <a:ln w="12700">
            <a:miter lim="400000"/>
          </a:ln>
        </p:spPr>
      </p:pic>
      <p:sp>
        <p:nvSpPr>
          <p:cNvPr id="474" name="Shape 474"/>
          <p:cNvSpPr/>
          <p:nvPr/>
        </p:nvSpPr>
        <p:spPr>
          <a:xfrm>
            <a:off x="10347296" y="2692850"/>
            <a:ext cx="12488849" cy="4707164"/>
          </a:xfrm>
          <a:prstGeom prst="roundRect">
            <a:avLst>
              <a:gd name="adj" fmla="val 1809"/>
            </a:avLst>
          </a:prstGeom>
          <a:solidFill>
            <a:srgbClr val="FFFFFF">
              <a:alpha val="50195"/>
            </a:srgbClr>
          </a:solidFill>
          <a:ln w="12700">
            <a:miter lim="400000"/>
          </a:ln>
        </p:spPr>
        <p:txBody>
          <a:bodyPr lIns="121919" tIns="121919" rIns="121919" bIns="121919" anchor="ctr"/>
          <a:lstStyle/>
          <a:p>
            <a:pPr lvl="0" algn="l" defTabSz="914400">
              <a:defRPr sz="4800">
                <a:solidFill>
                  <a:srgbClr val="FFFFFF"/>
                </a:solidFill>
                <a:latin typeface="Arial"/>
                <a:ea typeface="Arial"/>
                <a:cs typeface="Arial"/>
                <a:sym typeface="Arial"/>
              </a:defRPr>
            </a:pPr>
          </a:p>
        </p:txBody>
      </p:sp>
      <p:sp>
        <p:nvSpPr>
          <p:cNvPr id="475" name="Shape 475"/>
          <p:cNvSpPr/>
          <p:nvPr/>
        </p:nvSpPr>
        <p:spPr>
          <a:xfrm>
            <a:off x="10598133" y="2620261"/>
            <a:ext cx="12232330" cy="774988"/>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lvl1pPr defTabSz="914400">
              <a:defRPr sz="4200">
                <a:solidFill>
                  <a:srgbClr val="F16F3B"/>
                </a:solidFill>
                <a:latin typeface="Arial Bold"/>
                <a:ea typeface="Arial Bold"/>
                <a:cs typeface="Arial Bold"/>
                <a:sym typeface="Arial Bold"/>
              </a:defRPr>
            </a:lvl1pPr>
          </a:lstStyle>
          <a:p>
            <a:pPr lvl="0">
              <a:defRPr sz="1800">
                <a:solidFill>
                  <a:srgbClr val="000000"/>
                </a:solidFill>
              </a:defRPr>
            </a:pPr>
            <a:r>
              <a:rPr sz="4200">
                <a:solidFill>
                  <a:srgbClr val="F16F3B"/>
                </a:solidFill>
              </a:rPr>
              <a:t>Modern Silos</a:t>
            </a:r>
          </a:p>
        </p:txBody>
      </p:sp>
      <p:sp>
        <p:nvSpPr>
          <p:cNvPr id="476" name="Shape 476"/>
          <p:cNvSpPr/>
          <p:nvPr/>
        </p:nvSpPr>
        <p:spPr>
          <a:xfrm>
            <a:off x="13951887" y="8492397"/>
            <a:ext cx="10432111" cy="31321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Captive apps and data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Closed source/proprietary </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Vendor lock-in</a:t>
            </a:r>
            <a:endParaRPr sz="4800">
              <a:solidFill>
                <a:srgbClr val="00685D"/>
              </a:solidFill>
              <a:latin typeface="Arial"/>
              <a:ea typeface="Arial"/>
              <a:cs typeface="Arial"/>
              <a:sym typeface="Arial"/>
            </a:endParaRPr>
          </a:p>
          <a:p>
            <a:pPr lvl="0" marL="639233" indent="-575733" algn="l" defTabSz="914400">
              <a:spcBef>
                <a:spcPts val="300"/>
              </a:spcBef>
              <a:buClr>
                <a:srgbClr val="1C7B70"/>
              </a:buClr>
              <a:buSzPct val="100000"/>
              <a:buFont typeface="Wingdings"/>
              <a:buChar char="▪"/>
              <a:defRPr sz="1800"/>
            </a:pPr>
            <a:r>
              <a:rPr sz="4800">
                <a:solidFill>
                  <a:srgbClr val="00685D"/>
                </a:solidFill>
                <a:latin typeface="Arial"/>
                <a:ea typeface="Arial"/>
                <a:cs typeface="Arial"/>
                <a:sym typeface="Arial"/>
              </a:rPr>
              <a:t> Talent and Expertise gap </a:t>
            </a:r>
          </a:p>
        </p:txBody>
      </p:sp>
      <p:pic>
        <p:nvPicPr>
          <p:cNvPr id="477" name="image12.png" descr="big arrow 3.png"/>
          <p:cNvPicPr/>
          <p:nvPr/>
        </p:nvPicPr>
        <p:blipFill>
          <a:blip r:embed="rId4">
            <a:alphaModFix amt="54000"/>
            <a:extLst/>
          </a:blip>
          <a:stretch>
            <a:fillRect/>
          </a:stretch>
        </p:blipFill>
        <p:spPr>
          <a:xfrm rot="20555189">
            <a:off x="7246036" y="7703928"/>
            <a:ext cx="7131626" cy="2162561"/>
          </a:xfrm>
          <a:prstGeom prst="rect">
            <a:avLst/>
          </a:prstGeom>
          <a:ln w="12700">
            <a:miter lim="400000"/>
          </a:ln>
        </p:spPr>
      </p:pic>
      <p:grpSp>
        <p:nvGrpSpPr>
          <p:cNvPr id="505" name="Group 505"/>
          <p:cNvGrpSpPr/>
          <p:nvPr/>
        </p:nvGrpSpPr>
        <p:grpSpPr>
          <a:xfrm>
            <a:off x="763341" y="8417781"/>
            <a:ext cx="7908864" cy="3371352"/>
            <a:chOff x="0" y="0"/>
            <a:chExt cx="7908862" cy="3371350"/>
          </a:xfrm>
        </p:grpSpPr>
        <p:grpSp>
          <p:nvGrpSpPr>
            <p:cNvPr id="496" name="Group 496"/>
            <p:cNvGrpSpPr/>
            <p:nvPr/>
          </p:nvGrpSpPr>
          <p:grpSpPr>
            <a:xfrm>
              <a:off x="0" y="0"/>
              <a:ext cx="7908864" cy="3371351"/>
              <a:chOff x="0" y="0"/>
              <a:chExt cx="7908862" cy="3371350"/>
            </a:xfrm>
          </p:grpSpPr>
          <p:grpSp>
            <p:nvGrpSpPr>
              <p:cNvPr id="485" name="Group 485"/>
              <p:cNvGrpSpPr/>
              <p:nvPr/>
            </p:nvGrpSpPr>
            <p:grpSpPr>
              <a:xfrm>
                <a:off x="0" y="0"/>
                <a:ext cx="7908864" cy="3371351"/>
                <a:chOff x="0" y="0"/>
                <a:chExt cx="7908863" cy="3371350"/>
              </a:xfrm>
            </p:grpSpPr>
            <p:sp>
              <p:nvSpPr>
                <p:cNvPr id="478" name="Shape 478"/>
                <p:cNvSpPr/>
                <p:nvPr/>
              </p:nvSpPr>
              <p:spPr>
                <a:xfrm>
                  <a:off x="4033595" y="0"/>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79" name="Shape 479"/>
                <p:cNvSpPr/>
                <p:nvPr/>
              </p:nvSpPr>
              <p:spPr>
                <a:xfrm>
                  <a:off x="0"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0" name="Shape 480"/>
                <p:cNvSpPr/>
                <p:nvPr/>
              </p:nvSpPr>
              <p:spPr>
                <a:xfrm>
                  <a:off x="0"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1" name="Shape 481"/>
                <p:cNvSpPr/>
                <p:nvPr/>
              </p:nvSpPr>
              <p:spPr>
                <a:xfrm>
                  <a:off x="2034296" y="1164505"/>
                  <a:ext cx="1841686"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2" name="Shape 482"/>
                <p:cNvSpPr/>
                <p:nvPr/>
              </p:nvSpPr>
              <p:spPr>
                <a:xfrm>
                  <a:off x="2034296" y="3"/>
                  <a:ext cx="1841686"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3" name="Shape 483"/>
                <p:cNvSpPr/>
                <p:nvPr/>
              </p:nvSpPr>
              <p:spPr>
                <a:xfrm>
                  <a:off x="6067177" y="1176454"/>
                  <a:ext cx="1841687" cy="2194897"/>
                </a:xfrm>
                <a:prstGeom prst="rect">
                  <a:avLst/>
                </a:prstGeom>
                <a:solidFill>
                  <a:srgbClr val="949494"/>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sp>
              <p:nvSpPr>
                <p:cNvPr id="484" name="Shape 484"/>
                <p:cNvSpPr/>
                <p:nvPr/>
              </p:nvSpPr>
              <p:spPr>
                <a:xfrm>
                  <a:off x="6067177" y="11952"/>
                  <a:ext cx="1841687" cy="1164505"/>
                </a:xfrm>
                <a:prstGeom prst="rect">
                  <a:avLst/>
                </a:prstGeom>
                <a:solidFill>
                  <a:srgbClr val="FFFFFF"/>
                </a:solidFill>
                <a:ln w="25400" cap="flat">
                  <a:solidFill>
                    <a:srgbClr val="4D4D4D"/>
                  </a:solidFill>
                  <a:prstDash val="solid"/>
                  <a:round/>
                </a:ln>
                <a:effectLst/>
              </p:spPr>
              <p:txBody>
                <a:bodyPr wrap="square" lIns="121919" tIns="121919" rIns="121919" bIns="121919" numCol="1" anchor="ctr">
                  <a:noAutofit/>
                </a:bodyPr>
                <a:lstStyle/>
                <a:p>
                  <a:pPr lvl="0" defTabSz="1218535">
                    <a:defRPr cap="all" sz="2400">
                      <a:solidFill>
                        <a:srgbClr val="FFFFFF"/>
                      </a:solidFill>
                      <a:latin typeface="Arial"/>
                      <a:ea typeface="Arial"/>
                      <a:cs typeface="Arial"/>
                      <a:sym typeface="Arial"/>
                    </a:defRPr>
                  </a:pPr>
                </a:p>
              </p:txBody>
            </p:sp>
          </p:grpSp>
          <p:grpSp>
            <p:nvGrpSpPr>
              <p:cNvPr id="488" name="Group 488"/>
              <p:cNvGrpSpPr/>
              <p:nvPr/>
            </p:nvGrpSpPr>
            <p:grpSpPr>
              <a:xfrm>
                <a:off x="4114782" y="156016"/>
                <a:ext cx="1632193" cy="823950"/>
                <a:chOff x="0" y="0"/>
                <a:chExt cx="1632192" cy="823949"/>
              </a:xfrm>
            </p:grpSpPr>
            <p:sp>
              <p:nvSpPr>
                <p:cNvPr id="486" name="Shape 486"/>
                <p:cNvSpPr/>
                <p:nvPr/>
              </p:nvSpPr>
              <p:spPr>
                <a:xfrm>
                  <a:off x="0" y="0"/>
                  <a:ext cx="1632193" cy="823950"/>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487" name="image13.png"/>
                <p:cNvPicPr/>
                <p:nvPr/>
              </p:nvPicPr>
              <p:blipFill>
                <a:blip r:embed="rId5">
                  <a:extLst/>
                </a:blip>
                <a:srcRect l="0" t="0" r="0" b="0"/>
                <a:stretch>
                  <a:fillRect/>
                </a:stretch>
              </p:blipFill>
              <p:spPr>
                <a:xfrm>
                  <a:off x="175025" y="150021"/>
                  <a:ext cx="1282142" cy="523892"/>
                </a:xfrm>
                <a:prstGeom prst="rect">
                  <a:avLst/>
                </a:prstGeom>
                <a:ln w="12700" cap="flat">
                  <a:noFill/>
                  <a:miter lim="400000"/>
                </a:ln>
                <a:effectLst/>
              </p:spPr>
            </p:pic>
          </p:grpSp>
          <p:pic>
            <p:nvPicPr>
              <p:cNvPr id="489" name="image14.png"/>
              <p:cNvPicPr/>
              <p:nvPr/>
            </p:nvPicPr>
            <p:blipFill>
              <a:blip r:embed="rId6">
                <a:extLst/>
              </a:blip>
              <a:stretch>
                <a:fillRect/>
              </a:stretch>
            </p:blipFill>
            <p:spPr>
              <a:xfrm>
                <a:off x="451482" y="51843"/>
                <a:ext cx="938725" cy="1060869"/>
              </a:xfrm>
              <a:prstGeom prst="rect">
                <a:avLst/>
              </a:prstGeom>
              <a:ln w="12700" cap="flat">
                <a:noFill/>
                <a:miter lim="400000"/>
              </a:ln>
              <a:effectLst/>
            </p:spPr>
          </p:pic>
          <p:pic>
            <p:nvPicPr>
              <p:cNvPr id="490" name="image15.jpg"/>
              <p:cNvPicPr/>
              <p:nvPr/>
            </p:nvPicPr>
            <p:blipFill>
              <a:blip r:embed="rId7">
                <a:extLst/>
              </a:blip>
              <a:stretch>
                <a:fillRect/>
              </a:stretch>
            </p:blipFill>
            <p:spPr>
              <a:xfrm>
                <a:off x="2196676" y="284231"/>
                <a:ext cx="1553390" cy="632458"/>
              </a:xfrm>
              <a:prstGeom prst="rect">
                <a:avLst/>
              </a:prstGeom>
              <a:ln w="12700" cap="flat">
                <a:noFill/>
                <a:miter lim="400000"/>
              </a:ln>
              <a:effectLst/>
            </p:spPr>
          </p:pic>
          <p:pic>
            <p:nvPicPr>
              <p:cNvPr id="491" name="image16.png" descr="C:\Users\Dan\Desktop\gear.png"/>
              <p:cNvPicPr/>
              <p:nvPr/>
            </p:nvPicPr>
            <p:blipFill>
              <a:blip r:embed="rId8">
                <a:extLst/>
              </a:blip>
              <a:stretch>
                <a:fillRect/>
              </a:stretch>
            </p:blipFill>
            <p:spPr>
              <a:xfrm>
                <a:off x="6711565" y="1428376"/>
                <a:ext cx="676275" cy="740257"/>
              </a:xfrm>
              <a:prstGeom prst="rect">
                <a:avLst/>
              </a:prstGeom>
              <a:ln w="12700" cap="flat">
                <a:noFill/>
                <a:miter lim="400000"/>
              </a:ln>
              <a:effectLst/>
            </p:spPr>
          </p:pic>
          <p:pic>
            <p:nvPicPr>
              <p:cNvPr id="492" name="image17.png"/>
              <p:cNvPicPr/>
              <p:nvPr/>
            </p:nvPicPr>
            <p:blipFill>
              <a:blip r:embed="rId9">
                <a:extLst/>
              </a:blip>
              <a:stretch>
                <a:fillRect/>
              </a:stretch>
            </p:blipFill>
            <p:spPr>
              <a:xfrm>
                <a:off x="6186995" y="503456"/>
                <a:ext cx="1604961" cy="217908"/>
              </a:xfrm>
              <a:prstGeom prst="rect">
                <a:avLst/>
              </a:prstGeom>
              <a:ln w="12700" cap="flat">
                <a:noFill/>
                <a:miter lim="400000"/>
              </a:ln>
              <a:effectLst/>
            </p:spPr>
          </p:pic>
          <p:pic>
            <p:nvPicPr>
              <p:cNvPr id="493" name="image16.png" descr="C:\Users\Dan\Desktop\gear.png"/>
              <p:cNvPicPr/>
              <p:nvPr/>
            </p:nvPicPr>
            <p:blipFill>
              <a:blip r:embed="rId8">
                <a:extLst/>
              </a:blip>
              <a:stretch>
                <a:fillRect/>
              </a:stretch>
            </p:blipFill>
            <p:spPr>
              <a:xfrm>
                <a:off x="2620270" y="1382762"/>
                <a:ext cx="676275" cy="740257"/>
              </a:xfrm>
              <a:prstGeom prst="rect">
                <a:avLst/>
              </a:prstGeom>
              <a:ln w="12700" cap="flat">
                <a:noFill/>
                <a:miter lim="400000"/>
              </a:ln>
              <a:effectLst/>
            </p:spPr>
          </p:pic>
          <p:pic>
            <p:nvPicPr>
              <p:cNvPr id="494" name="image16.png" descr="C:\Users\Dan\Desktop\gear.png"/>
              <p:cNvPicPr/>
              <p:nvPr/>
            </p:nvPicPr>
            <p:blipFill>
              <a:blip r:embed="rId8">
                <a:extLst/>
              </a:blip>
              <a:stretch>
                <a:fillRect/>
              </a:stretch>
            </p:blipFill>
            <p:spPr>
              <a:xfrm>
                <a:off x="4595672" y="1382762"/>
                <a:ext cx="676276" cy="740257"/>
              </a:xfrm>
              <a:prstGeom prst="rect">
                <a:avLst/>
              </a:prstGeom>
              <a:ln w="12700" cap="flat">
                <a:noFill/>
                <a:miter lim="400000"/>
              </a:ln>
              <a:effectLst/>
            </p:spPr>
          </p:pic>
          <p:pic>
            <p:nvPicPr>
              <p:cNvPr id="495" name="image16.png" descr="C:\Users\Dan\Desktop\gear.png"/>
              <p:cNvPicPr/>
              <p:nvPr/>
            </p:nvPicPr>
            <p:blipFill>
              <a:blip r:embed="rId8">
                <a:extLst/>
              </a:blip>
              <a:stretch>
                <a:fillRect/>
              </a:stretch>
            </p:blipFill>
            <p:spPr>
              <a:xfrm>
                <a:off x="543758" y="1382762"/>
                <a:ext cx="676275" cy="740257"/>
              </a:xfrm>
              <a:prstGeom prst="rect">
                <a:avLst/>
              </a:prstGeom>
              <a:ln w="12700" cap="flat">
                <a:noFill/>
                <a:miter lim="400000"/>
              </a:ln>
              <a:effectLst/>
            </p:spPr>
          </p:pic>
        </p:grpSp>
        <p:pic>
          <p:nvPicPr>
            <p:cNvPr id="497" name="image16.png" descr="C:\Users\Dan\Desktop\gear.png"/>
            <p:cNvPicPr/>
            <p:nvPr/>
          </p:nvPicPr>
          <p:blipFill>
            <a:blip r:embed="rId8">
              <a:extLst/>
            </a:blip>
            <a:stretch>
              <a:fillRect/>
            </a:stretch>
          </p:blipFill>
          <p:spPr>
            <a:xfrm>
              <a:off x="6672709" y="1877181"/>
              <a:ext cx="676276" cy="740257"/>
            </a:xfrm>
            <a:prstGeom prst="rect">
              <a:avLst/>
            </a:prstGeom>
            <a:ln w="12700" cap="flat">
              <a:noFill/>
              <a:miter lim="400000"/>
            </a:ln>
            <a:effectLst/>
          </p:spPr>
        </p:pic>
        <p:pic>
          <p:nvPicPr>
            <p:cNvPr id="498" name="image16.png" descr="C:\Users\Dan\Desktop\gear.png"/>
            <p:cNvPicPr/>
            <p:nvPr/>
          </p:nvPicPr>
          <p:blipFill>
            <a:blip r:embed="rId8">
              <a:extLst/>
            </a:blip>
            <a:stretch>
              <a:fillRect/>
            </a:stretch>
          </p:blipFill>
          <p:spPr>
            <a:xfrm>
              <a:off x="2581413" y="1831568"/>
              <a:ext cx="676276" cy="740257"/>
            </a:xfrm>
            <a:prstGeom prst="rect">
              <a:avLst/>
            </a:prstGeom>
            <a:ln w="12700" cap="flat">
              <a:noFill/>
              <a:miter lim="400000"/>
            </a:ln>
            <a:effectLst/>
          </p:spPr>
        </p:pic>
        <p:pic>
          <p:nvPicPr>
            <p:cNvPr id="499" name="image16.png" descr="C:\Users\Dan\Desktop\gear.png"/>
            <p:cNvPicPr/>
            <p:nvPr/>
          </p:nvPicPr>
          <p:blipFill>
            <a:blip r:embed="rId8">
              <a:extLst/>
            </a:blip>
            <a:stretch>
              <a:fillRect/>
            </a:stretch>
          </p:blipFill>
          <p:spPr>
            <a:xfrm>
              <a:off x="4556816" y="1831568"/>
              <a:ext cx="676275" cy="740257"/>
            </a:xfrm>
            <a:prstGeom prst="rect">
              <a:avLst/>
            </a:prstGeom>
            <a:ln w="12700" cap="flat">
              <a:noFill/>
              <a:miter lim="400000"/>
            </a:ln>
            <a:effectLst/>
          </p:spPr>
        </p:pic>
        <p:pic>
          <p:nvPicPr>
            <p:cNvPr id="500" name="image16.png" descr="C:\Users\Dan\Desktop\gear.png"/>
            <p:cNvPicPr/>
            <p:nvPr/>
          </p:nvPicPr>
          <p:blipFill>
            <a:blip r:embed="rId8">
              <a:extLst/>
            </a:blip>
            <a:stretch>
              <a:fillRect/>
            </a:stretch>
          </p:blipFill>
          <p:spPr>
            <a:xfrm>
              <a:off x="504901" y="1831568"/>
              <a:ext cx="676276" cy="740257"/>
            </a:xfrm>
            <a:prstGeom prst="rect">
              <a:avLst/>
            </a:prstGeom>
            <a:ln w="12700" cap="flat">
              <a:noFill/>
              <a:miter lim="400000"/>
            </a:ln>
            <a:effectLst/>
          </p:spPr>
        </p:pic>
        <p:pic>
          <p:nvPicPr>
            <p:cNvPr id="501" name="image16.png" descr="C:\Users\Dan\Desktop\gear.png"/>
            <p:cNvPicPr/>
            <p:nvPr/>
          </p:nvPicPr>
          <p:blipFill>
            <a:blip r:embed="rId8">
              <a:extLst/>
            </a:blip>
            <a:stretch>
              <a:fillRect/>
            </a:stretch>
          </p:blipFill>
          <p:spPr>
            <a:xfrm>
              <a:off x="6651507" y="2449653"/>
              <a:ext cx="676275" cy="740257"/>
            </a:xfrm>
            <a:prstGeom prst="rect">
              <a:avLst/>
            </a:prstGeom>
            <a:ln w="12700" cap="flat">
              <a:noFill/>
              <a:miter lim="400000"/>
            </a:ln>
            <a:effectLst/>
          </p:spPr>
        </p:pic>
        <p:pic>
          <p:nvPicPr>
            <p:cNvPr id="502" name="image16.png" descr="C:\Users\Dan\Desktop\gear.png"/>
            <p:cNvPicPr/>
            <p:nvPr/>
          </p:nvPicPr>
          <p:blipFill>
            <a:blip r:embed="rId8">
              <a:extLst/>
            </a:blip>
            <a:stretch>
              <a:fillRect/>
            </a:stretch>
          </p:blipFill>
          <p:spPr>
            <a:xfrm>
              <a:off x="2560210" y="2404040"/>
              <a:ext cx="676276" cy="740257"/>
            </a:xfrm>
            <a:prstGeom prst="rect">
              <a:avLst/>
            </a:prstGeom>
            <a:ln w="12700" cap="flat">
              <a:noFill/>
              <a:miter lim="400000"/>
            </a:ln>
            <a:effectLst/>
          </p:spPr>
        </p:pic>
        <p:pic>
          <p:nvPicPr>
            <p:cNvPr id="503" name="image16.png" descr="C:\Users\Dan\Desktop\gear.png"/>
            <p:cNvPicPr/>
            <p:nvPr/>
          </p:nvPicPr>
          <p:blipFill>
            <a:blip r:embed="rId8">
              <a:extLst/>
            </a:blip>
            <a:stretch>
              <a:fillRect/>
            </a:stretch>
          </p:blipFill>
          <p:spPr>
            <a:xfrm>
              <a:off x="4535613" y="2404040"/>
              <a:ext cx="676276" cy="740257"/>
            </a:xfrm>
            <a:prstGeom prst="rect">
              <a:avLst/>
            </a:prstGeom>
            <a:ln w="12700" cap="flat">
              <a:noFill/>
              <a:miter lim="400000"/>
            </a:ln>
            <a:effectLst/>
          </p:spPr>
        </p:pic>
        <p:pic>
          <p:nvPicPr>
            <p:cNvPr id="504" name="image16.png" descr="C:\Users\Dan\Desktop\gear.png"/>
            <p:cNvPicPr/>
            <p:nvPr/>
          </p:nvPicPr>
          <p:blipFill>
            <a:blip r:embed="rId8">
              <a:extLst/>
            </a:blip>
            <a:stretch>
              <a:fillRect/>
            </a:stretch>
          </p:blipFill>
          <p:spPr>
            <a:xfrm>
              <a:off x="483698" y="2404040"/>
              <a:ext cx="676276" cy="740257"/>
            </a:xfrm>
            <a:prstGeom prst="rect">
              <a:avLst/>
            </a:prstGeom>
            <a:ln w="12700" cap="flat">
              <a:noFill/>
              <a:miter lim="400000"/>
            </a:ln>
            <a:effectLst/>
          </p:spPr>
        </p:pic>
      </p:grpSp>
      <p:pic>
        <p:nvPicPr>
          <p:cNvPr id="506" name="image18.png"/>
          <p:cNvPicPr/>
          <p:nvPr/>
        </p:nvPicPr>
        <p:blipFill>
          <a:blip r:embed="rId10">
            <a:extLst/>
          </a:blip>
          <a:stretch>
            <a:fillRect/>
          </a:stretch>
        </p:blipFill>
        <p:spPr>
          <a:xfrm>
            <a:off x="18452679" y="5603357"/>
            <a:ext cx="2733850" cy="687361"/>
          </a:xfrm>
          <a:prstGeom prst="rect">
            <a:avLst/>
          </a:prstGeom>
          <a:ln w="12700">
            <a:miter lim="400000"/>
          </a:ln>
        </p:spPr>
      </p:pic>
      <p:pic>
        <p:nvPicPr>
          <p:cNvPr id="507" name="image19.png" descr="ICON_Cloud_Q308"/>
          <p:cNvPicPr/>
          <p:nvPr/>
        </p:nvPicPr>
        <p:blipFill>
          <a:blip r:embed="rId11">
            <a:extLst/>
          </a:blip>
          <a:stretch>
            <a:fillRect/>
          </a:stretch>
        </p:blipFill>
        <p:spPr>
          <a:xfrm>
            <a:off x="16343920" y="3972591"/>
            <a:ext cx="2425329" cy="1037521"/>
          </a:xfrm>
          <a:prstGeom prst="rect">
            <a:avLst/>
          </a:prstGeom>
          <a:ln w="12700">
            <a:miter lim="400000"/>
          </a:ln>
          <a:effectLst>
            <a:outerShdw sx="100000" sy="100000" kx="0" ky="0" algn="b" rotWithShape="0" blurRad="127000" dist="101600" dir="5400000">
              <a:srgbClr val="000000">
                <a:alpha val="40000"/>
              </a:srgbClr>
            </a:outerShdw>
          </a:effectLst>
        </p:spPr>
      </p:pic>
      <p:pic>
        <p:nvPicPr>
          <p:cNvPr id="508" name="image20.png"/>
          <p:cNvPicPr/>
          <p:nvPr/>
        </p:nvPicPr>
        <p:blipFill>
          <a:blip r:embed="rId12">
            <a:extLst/>
          </a:blip>
          <a:stretch>
            <a:fillRect/>
          </a:stretch>
        </p:blipFill>
        <p:spPr>
          <a:xfrm>
            <a:off x="12611165" y="4712320"/>
            <a:ext cx="3373540" cy="741323"/>
          </a:xfrm>
          <a:prstGeom prst="rect">
            <a:avLst/>
          </a:prstGeom>
          <a:ln w="12700">
            <a:miter lim="400000"/>
          </a:ln>
        </p:spPr>
      </p:pic>
      <p:pic>
        <p:nvPicPr>
          <p:cNvPr id="509" name="image21.png"/>
          <p:cNvPicPr/>
          <p:nvPr/>
        </p:nvPicPr>
        <p:blipFill>
          <a:blip r:embed="rId13">
            <a:extLst/>
          </a:blip>
          <a:stretch>
            <a:fillRect/>
          </a:stretch>
        </p:blipFill>
        <p:spPr>
          <a:xfrm>
            <a:off x="16130365" y="4319973"/>
            <a:ext cx="3260615" cy="569817"/>
          </a:xfrm>
          <a:prstGeom prst="rect">
            <a:avLst/>
          </a:prstGeom>
          <a:ln w="12700">
            <a:miter lim="400000"/>
          </a:ln>
        </p:spPr>
      </p:pic>
      <p:pic>
        <p:nvPicPr>
          <p:cNvPr id="510" name="image22.png"/>
          <p:cNvPicPr/>
          <p:nvPr/>
        </p:nvPicPr>
        <p:blipFill>
          <a:blip r:embed="rId14">
            <a:extLst/>
          </a:blip>
          <a:stretch>
            <a:fillRect/>
          </a:stretch>
        </p:blipFill>
        <p:spPr>
          <a:xfrm>
            <a:off x="12934034" y="5629816"/>
            <a:ext cx="4924636" cy="617187"/>
          </a:xfrm>
          <a:prstGeom prst="rect">
            <a:avLst/>
          </a:prstGeom>
          <a:ln w="12700">
            <a:miter lim="400000"/>
          </a:ln>
        </p:spPr>
      </p:pic>
      <p:sp>
        <p:nvSpPr>
          <p:cNvPr id="511" name="Shape 511"/>
          <p:cNvSpPr/>
          <p:nvPr/>
        </p:nvSpPr>
        <p:spPr>
          <a:xfrm>
            <a:off x="10363927" y="467912"/>
            <a:ext cx="1364069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Great Software Remains Constrained by Silos</a:t>
            </a:r>
          </a:p>
        </p:txBody>
      </p:sp>
      <p:sp>
        <p:nvSpPr>
          <p:cNvPr id="512" name="Shape 512"/>
          <p:cNvSpPr/>
          <p:nvPr/>
        </p:nvSpPr>
        <p:spPr>
          <a:xfrm>
            <a:off x="17727500" y="1216624"/>
            <a:ext cx="621098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Modern Silos Hold Apps &amp; Data Captive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75"/>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2"/>
      <p:bldP build="whole" bldLvl="1" animBg="1" rev="0" advAuto="0" spid="475"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6" name="image23.png"/>
          <p:cNvPicPr/>
          <p:nvPr/>
        </p:nvPicPr>
        <p:blipFill>
          <a:blip r:embed="rId2">
            <a:extLst/>
          </a:blip>
          <a:stretch>
            <a:fillRect/>
          </a:stretch>
        </p:blipFill>
        <p:spPr>
          <a:xfrm>
            <a:off x="1468714" y="3908767"/>
            <a:ext cx="4572001" cy="1727201"/>
          </a:xfrm>
          <a:prstGeom prst="rect">
            <a:avLst/>
          </a:prstGeom>
          <a:ln w="12700">
            <a:miter lim="400000"/>
          </a:ln>
        </p:spPr>
      </p:pic>
      <p:grpSp>
        <p:nvGrpSpPr>
          <p:cNvPr id="527" name="Group 527"/>
          <p:cNvGrpSpPr/>
          <p:nvPr/>
        </p:nvGrpSpPr>
        <p:grpSpPr>
          <a:xfrm>
            <a:off x="7223319" y="3329898"/>
            <a:ext cx="15658431" cy="8213124"/>
            <a:chOff x="0" y="0"/>
            <a:chExt cx="15658429" cy="8213122"/>
          </a:xfrm>
        </p:grpSpPr>
        <p:sp>
          <p:nvSpPr>
            <p:cNvPr id="517" name="Shape 517"/>
            <p:cNvSpPr/>
            <p:nvPr/>
          </p:nvSpPr>
          <p:spPr>
            <a:xfrm>
              <a:off x="1768450" y="0"/>
              <a:ext cx="13879925"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808080"/>
                  </a:solidFill>
                  <a:latin typeface="Arial Bold"/>
                  <a:ea typeface="Arial Bold"/>
                  <a:cs typeface="Arial Bold"/>
                  <a:sym typeface="Arial Bold"/>
                </a:rPr>
                <a:t>Speed</a:t>
              </a:r>
              <a:r>
                <a:rPr sz="4200">
                  <a:solidFill>
                    <a:srgbClr val="00685D"/>
                  </a:solidFill>
                  <a:latin typeface="Arial"/>
                  <a:ea typeface="Arial"/>
                  <a:cs typeface="Arial"/>
                  <a:sym typeface="Arial"/>
                </a:rPr>
                <a:t>: True self service model allows access to resources in minutes</a:t>
              </a:r>
            </a:p>
          </p:txBody>
        </p:sp>
        <p:sp>
          <p:nvSpPr>
            <p:cNvPr id="518" name="Shape 518"/>
            <p:cNvSpPr/>
            <p:nvPr/>
          </p:nvSpPr>
          <p:spPr>
            <a:xfrm>
              <a:off x="1758394" y="1804007"/>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717074"/>
                  </a:solidFill>
                  <a:latin typeface="Arial Bold"/>
                  <a:ea typeface="Arial Bold"/>
                  <a:cs typeface="Arial Bold"/>
                  <a:sym typeface="Arial Bold"/>
                </a:rPr>
                <a:t>Cost Effective</a:t>
              </a:r>
              <a:r>
                <a:rPr sz="4200">
                  <a:solidFill>
                    <a:srgbClr val="00685D"/>
                  </a:solidFill>
                  <a:latin typeface="Arial"/>
                  <a:ea typeface="Arial"/>
                  <a:cs typeface="Arial"/>
                  <a:sym typeface="Arial"/>
                </a:rPr>
                <a:t>: Clear costing model with no </a:t>
              </a:r>
              <a:endParaRPr sz="4200">
                <a:solidFill>
                  <a:srgbClr val="00685D"/>
                </a:solidFill>
                <a:latin typeface="Arial"/>
                <a:ea typeface="Arial"/>
                <a:cs typeface="Arial"/>
                <a:sym typeface="Arial"/>
              </a:endParaRPr>
            </a:p>
            <a:p>
              <a:pPr lvl="0" algn="l" defTabSz="914400">
                <a:defRPr sz="1800"/>
              </a:pPr>
              <a:r>
                <a:rPr sz="4200">
                  <a:solidFill>
                    <a:srgbClr val="00685D"/>
                  </a:solidFill>
                  <a:latin typeface="Arial"/>
                  <a:ea typeface="Arial"/>
                  <a:cs typeface="Arial"/>
                  <a:sym typeface="Arial"/>
                </a:rPr>
                <a:t>upfront investment required</a:t>
              </a:r>
            </a:p>
          </p:txBody>
        </p:sp>
        <p:sp>
          <p:nvSpPr>
            <p:cNvPr id="519" name="Shape 519"/>
            <p:cNvSpPr/>
            <p:nvPr/>
          </p:nvSpPr>
          <p:spPr>
            <a:xfrm>
              <a:off x="1758394" y="488495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717074"/>
                  </a:solidFill>
                  <a:latin typeface="Arial Bold"/>
                  <a:ea typeface="Arial Bold"/>
                  <a:cs typeface="Arial Bold"/>
                  <a:sym typeface="Arial Bold"/>
                </a:rPr>
                <a:t>Simple</a:t>
              </a:r>
              <a:r>
                <a:rPr sz="4200">
                  <a:solidFill>
                    <a:srgbClr val="00685D"/>
                  </a:solidFill>
                  <a:latin typeface="Arial"/>
                  <a:ea typeface="Arial"/>
                  <a:cs typeface="Arial"/>
                  <a:sym typeface="Arial"/>
                </a:rPr>
                <a:t>: Intuitive interfaces provide easy access to services</a:t>
              </a:r>
            </a:p>
          </p:txBody>
        </p:sp>
        <p:sp>
          <p:nvSpPr>
            <p:cNvPr id="520" name="Shape 520"/>
            <p:cNvSpPr/>
            <p:nvPr/>
          </p:nvSpPr>
          <p:spPr>
            <a:xfrm>
              <a:off x="1758394" y="3663818"/>
              <a:ext cx="13900036"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717074"/>
                  </a:solidFill>
                  <a:latin typeface="Arial Bold"/>
                  <a:ea typeface="Arial Bold"/>
                  <a:cs typeface="Arial Bold"/>
                  <a:sym typeface="Arial Bold"/>
                </a:rPr>
                <a:t>Open</a:t>
              </a:r>
              <a:r>
                <a:rPr sz="4200">
                  <a:solidFill>
                    <a:srgbClr val="00685D"/>
                  </a:solidFill>
                  <a:latin typeface="Arial"/>
                  <a:ea typeface="Arial"/>
                  <a:cs typeface="Arial"/>
                  <a:sym typeface="Arial"/>
                </a:rPr>
                <a:t>: Just bring your credit card</a:t>
              </a:r>
            </a:p>
          </p:txBody>
        </p:sp>
        <p:sp>
          <p:nvSpPr>
            <p:cNvPr id="521" name="Shape 521"/>
            <p:cNvSpPr/>
            <p:nvPr/>
          </p:nvSpPr>
          <p:spPr>
            <a:xfrm>
              <a:off x="1758394" y="6767532"/>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717074"/>
                  </a:solidFill>
                  <a:latin typeface="Arial Bold"/>
                  <a:ea typeface="Arial Bold"/>
                  <a:cs typeface="Arial Bold"/>
                  <a:sym typeface="Arial Bold"/>
                </a:rPr>
                <a:t>Global</a:t>
              </a:r>
              <a:r>
                <a:rPr sz="4200">
                  <a:solidFill>
                    <a:srgbClr val="00685D"/>
                  </a:solidFill>
                  <a:latin typeface="Arial"/>
                  <a:ea typeface="Arial"/>
                  <a:cs typeface="Arial"/>
                  <a:sym typeface="Arial"/>
                </a:rPr>
                <a:t>: Geographically dispersed data centers provide global reach &amp; the promise of  unlimited capacity</a:t>
              </a:r>
            </a:p>
          </p:txBody>
        </p:sp>
        <p:pic>
          <p:nvPicPr>
            <p:cNvPr id="522" name="image24.png" descr="credit40.png"/>
            <p:cNvPicPr/>
            <p:nvPr/>
          </p:nvPicPr>
          <p:blipFill>
            <a:blip r:embed="rId3">
              <a:extLst/>
            </a:blip>
            <a:stretch>
              <a:fillRect/>
            </a:stretch>
          </p:blipFill>
          <p:spPr>
            <a:xfrm>
              <a:off x="194456" y="3663818"/>
              <a:ext cx="1387179" cy="937430"/>
            </a:xfrm>
            <a:prstGeom prst="rect">
              <a:avLst/>
            </a:prstGeom>
            <a:ln w="12700" cap="flat">
              <a:noFill/>
              <a:miter lim="400000"/>
            </a:ln>
            <a:effectLst/>
          </p:spPr>
        </p:pic>
        <p:pic>
          <p:nvPicPr>
            <p:cNvPr id="523" name="image25.png" descr="usd.png"/>
            <p:cNvPicPr/>
            <p:nvPr/>
          </p:nvPicPr>
          <p:blipFill>
            <a:blip r:embed="rId4">
              <a:extLst/>
            </a:blip>
            <a:stretch>
              <a:fillRect/>
            </a:stretch>
          </p:blipFill>
          <p:spPr>
            <a:xfrm>
              <a:off x="194456" y="2057029"/>
              <a:ext cx="1387179" cy="937430"/>
            </a:xfrm>
            <a:prstGeom prst="rect">
              <a:avLst/>
            </a:prstGeom>
            <a:ln w="12700" cap="flat">
              <a:noFill/>
              <a:miter lim="400000"/>
            </a:ln>
            <a:effectLst/>
          </p:spPr>
        </p:pic>
        <p:pic>
          <p:nvPicPr>
            <p:cNvPr id="524" name="image26.png" descr="computer74.png"/>
            <p:cNvPicPr/>
            <p:nvPr/>
          </p:nvPicPr>
          <p:blipFill>
            <a:blip r:embed="rId5">
              <a:extLst/>
            </a:blip>
            <a:stretch>
              <a:fillRect/>
            </a:stretch>
          </p:blipFill>
          <p:spPr>
            <a:xfrm>
              <a:off x="0" y="5079141"/>
              <a:ext cx="1758395" cy="1188291"/>
            </a:xfrm>
            <a:prstGeom prst="rect">
              <a:avLst/>
            </a:prstGeom>
            <a:ln w="12700" cap="flat">
              <a:noFill/>
              <a:miter lim="400000"/>
            </a:ln>
            <a:effectLst/>
          </p:spPr>
        </p:pic>
        <p:pic>
          <p:nvPicPr>
            <p:cNvPr id="525" name="image27.png" descr="dashboard2.png"/>
            <p:cNvPicPr/>
            <p:nvPr/>
          </p:nvPicPr>
          <p:blipFill>
            <a:blip r:embed="rId6">
              <a:extLst/>
            </a:blip>
            <a:stretch>
              <a:fillRect/>
            </a:stretch>
          </p:blipFill>
          <p:spPr>
            <a:xfrm>
              <a:off x="155952" y="358282"/>
              <a:ext cx="1465331" cy="990244"/>
            </a:xfrm>
            <a:prstGeom prst="rect">
              <a:avLst/>
            </a:prstGeom>
            <a:ln w="12700" cap="flat">
              <a:noFill/>
              <a:miter lim="400000"/>
            </a:ln>
            <a:effectLst/>
          </p:spPr>
        </p:pic>
        <p:pic>
          <p:nvPicPr>
            <p:cNvPr id="526" name="image28.png" descr="earth17.png"/>
            <p:cNvPicPr/>
            <p:nvPr/>
          </p:nvPicPr>
          <p:blipFill>
            <a:blip r:embed="rId7">
              <a:extLst/>
            </a:blip>
            <a:stretch>
              <a:fillRect/>
            </a:stretch>
          </p:blipFill>
          <p:spPr>
            <a:xfrm>
              <a:off x="155952" y="7046578"/>
              <a:ext cx="1465331" cy="990244"/>
            </a:xfrm>
            <a:prstGeom prst="rect">
              <a:avLst/>
            </a:prstGeom>
            <a:ln w="12700" cap="flat">
              <a:noFill/>
              <a:miter lim="400000"/>
            </a:ln>
            <a:effectLst/>
          </p:spPr>
        </p:pic>
      </p:grpSp>
      <p:sp>
        <p:nvSpPr>
          <p:cNvPr id="528" name="Shape 528"/>
          <p:cNvSpPr/>
          <p:nvPr/>
        </p:nvSpPr>
        <p:spPr>
          <a:xfrm>
            <a:off x="15639367" y="515397"/>
            <a:ext cx="8170800"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Interesting?</a:t>
            </a:r>
          </a:p>
        </p:txBody>
      </p:sp>
      <p:sp>
        <p:nvSpPr>
          <p:cNvPr id="529" name="Shape 529"/>
          <p:cNvSpPr/>
          <p:nvPr/>
        </p:nvSpPr>
        <p:spPr>
          <a:xfrm>
            <a:off x="19564318" y="1240367"/>
            <a:ext cx="419935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The On-demand Revolution</a:t>
            </a:r>
          </a:p>
        </p:txBody>
      </p:sp>
    </p:spTree>
  </p:cSld>
  <p:clrMapOvr>
    <a:masterClrMapping/>
  </p:clrMapOvr>
  <p:transition spd="med" advClick="1">
    <p:dissolve/>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1" name="image23.png"/>
          <p:cNvPicPr/>
          <p:nvPr/>
        </p:nvPicPr>
        <p:blipFill>
          <a:blip r:embed="rId2">
            <a:extLst/>
          </a:blip>
          <a:stretch>
            <a:fillRect/>
          </a:stretch>
        </p:blipFill>
        <p:spPr>
          <a:xfrm>
            <a:off x="1468714" y="4010367"/>
            <a:ext cx="4572001" cy="1727201"/>
          </a:xfrm>
          <a:prstGeom prst="rect">
            <a:avLst/>
          </a:prstGeom>
          <a:ln w="12700">
            <a:miter lim="400000"/>
          </a:ln>
        </p:spPr>
      </p:pic>
      <p:grpSp>
        <p:nvGrpSpPr>
          <p:cNvPr id="536" name="Group 536"/>
          <p:cNvGrpSpPr/>
          <p:nvPr/>
        </p:nvGrpSpPr>
        <p:grpSpPr>
          <a:xfrm>
            <a:off x="8981713" y="3431498"/>
            <a:ext cx="13900036" cy="7640692"/>
            <a:chOff x="0" y="0"/>
            <a:chExt cx="13900035" cy="7640691"/>
          </a:xfrm>
        </p:grpSpPr>
        <p:sp>
          <p:nvSpPr>
            <p:cNvPr id="532" name="Shape 532"/>
            <p:cNvSpPr/>
            <p:nvPr/>
          </p:nvSpPr>
          <p:spPr>
            <a:xfrm>
              <a:off x="10056" y="0"/>
              <a:ext cx="13879924"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CE3131"/>
                  </a:solidFill>
                  <a:latin typeface="Arial Bold"/>
                  <a:ea typeface="Arial Bold"/>
                  <a:cs typeface="Arial Bold"/>
                  <a:sym typeface="Arial Bold"/>
                </a:rPr>
                <a:t>Divergence</a:t>
              </a:r>
              <a:r>
                <a:rPr sz="4200">
                  <a:solidFill>
                    <a:srgbClr val="00685D"/>
                  </a:solidFill>
                  <a:latin typeface="Arial"/>
                  <a:ea typeface="Arial"/>
                  <a:cs typeface="Arial"/>
                  <a:sym typeface="Arial"/>
                </a:rPr>
                <a:t>: A la carte options lead to differing versions of operating systems, tools &amp; runtimes</a:t>
              </a:r>
            </a:p>
          </p:txBody>
        </p:sp>
        <p:sp>
          <p:nvSpPr>
            <p:cNvPr id="533" name="Shape 533"/>
            <p:cNvSpPr/>
            <p:nvPr/>
          </p:nvSpPr>
          <p:spPr>
            <a:xfrm>
              <a:off x="0" y="1804008"/>
              <a:ext cx="13889981" cy="1445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CE3131"/>
                  </a:solidFill>
                  <a:latin typeface="Arial Bold"/>
                  <a:ea typeface="Arial Bold"/>
                  <a:cs typeface="Arial Bold"/>
                  <a:sym typeface="Arial Bold"/>
                </a:rPr>
                <a:t>Sprawl</a:t>
              </a:r>
              <a:r>
                <a:rPr sz="4200">
                  <a:solidFill>
                    <a:srgbClr val="00685D"/>
                  </a:solidFill>
                  <a:latin typeface="Arial"/>
                  <a:ea typeface="Arial"/>
                  <a:cs typeface="Arial"/>
                  <a:sym typeface="Arial"/>
                </a:rPr>
                <a:t>: Out of control costs due to 100’s or 1000’s of accounts &amp; lack of clean</a:t>
              </a:r>
            </a:p>
          </p:txBody>
        </p:sp>
        <p:sp>
          <p:nvSpPr>
            <p:cNvPr id="534" name="Shape 534"/>
            <p:cNvSpPr/>
            <p:nvPr/>
          </p:nvSpPr>
          <p:spPr>
            <a:xfrm>
              <a:off x="0" y="3663819"/>
              <a:ext cx="13900036"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CE3131"/>
                  </a:solidFill>
                  <a:latin typeface="Arial Bold"/>
                  <a:ea typeface="Arial Bold"/>
                  <a:cs typeface="Arial Bold"/>
                  <a:sym typeface="Arial Bold"/>
                </a:rPr>
                <a:t>Lack of Security, Visibility &amp; Governance</a:t>
              </a:r>
              <a:r>
                <a:rPr sz="4200">
                  <a:solidFill>
                    <a:srgbClr val="00685D"/>
                  </a:solidFill>
                  <a:latin typeface="Arial"/>
                  <a:ea typeface="Arial"/>
                  <a:cs typeface="Arial"/>
                  <a:sym typeface="Arial"/>
                </a:rPr>
                <a:t>: Organizations are exposed to high risk due to lack of control</a:t>
              </a:r>
            </a:p>
          </p:txBody>
        </p:sp>
        <p:sp>
          <p:nvSpPr>
            <p:cNvPr id="535" name="Shape 535"/>
            <p:cNvSpPr/>
            <p:nvPr/>
          </p:nvSpPr>
          <p:spPr>
            <a:xfrm>
              <a:off x="0" y="6195101"/>
              <a:ext cx="13889981" cy="14455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D2470F"/>
                  </a:solidFill>
                  <a:latin typeface="Arial Bold"/>
                  <a:ea typeface="Arial Bold"/>
                  <a:cs typeface="Arial Bold"/>
                  <a:sym typeface="Arial Bold"/>
                </a:rPr>
                <a:t>Vendor Lock In</a:t>
              </a:r>
              <a:r>
                <a:rPr sz="4200">
                  <a:solidFill>
                    <a:srgbClr val="00685D"/>
                  </a:solidFill>
                  <a:latin typeface="Arial"/>
                  <a:ea typeface="Arial"/>
                  <a:cs typeface="Arial"/>
                  <a:sym typeface="Arial"/>
                </a:rPr>
                <a:t>: Use of proprietary services and technologies are not portable to other cloud platforms</a:t>
              </a:r>
            </a:p>
          </p:txBody>
        </p:sp>
      </p:grpSp>
      <p:pic>
        <p:nvPicPr>
          <p:cNvPr id="537" name="image29.png" descr="couple35.png"/>
          <p:cNvPicPr/>
          <p:nvPr/>
        </p:nvPicPr>
        <p:blipFill>
          <a:blip r:embed="rId3">
            <a:extLst/>
          </a:blip>
          <a:stretch>
            <a:fillRect/>
          </a:stretch>
        </p:blipFill>
        <p:spPr>
          <a:xfrm>
            <a:off x="7518400" y="3796511"/>
            <a:ext cx="1172265" cy="792196"/>
          </a:xfrm>
          <a:prstGeom prst="rect">
            <a:avLst/>
          </a:prstGeom>
          <a:ln w="12700">
            <a:miter lim="400000"/>
          </a:ln>
        </p:spPr>
      </p:pic>
      <p:pic>
        <p:nvPicPr>
          <p:cNvPr id="538" name="image25.png" descr="usd.png"/>
          <p:cNvPicPr/>
          <p:nvPr/>
        </p:nvPicPr>
        <p:blipFill>
          <a:blip r:embed="rId4">
            <a:extLst/>
          </a:blip>
          <a:stretch>
            <a:fillRect/>
          </a:stretch>
        </p:blipFill>
        <p:spPr>
          <a:xfrm>
            <a:off x="7417775" y="5488528"/>
            <a:ext cx="1387180" cy="937430"/>
          </a:xfrm>
          <a:prstGeom prst="rect">
            <a:avLst/>
          </a:prstGeom>
          <a:ln w="12700">
            <a:miter lim="400000"/>
          </a:ln>
        </p:spPr>
      </p:pic>
      <p:pic>
        <p:nvPicPr>
          <p:cNvPr id="539" name="image30.png" descr="lock24.png"/>
          <p:cNvPicPr/>
          <p:nvPr/>
        </p:nvPicPr>
        <p:blipFill>
          <a:blip r:embed="rId5">
            <a:extLst/>
          </a:blip>
          <a:stretch>
            <a:fillRect/>
          </a:stretch>
        </p:blipFill>
        <p:spPr>
          <a:xfrm>
            <a:off x="7206826" y="9829800"/>
            <a:ext cx="1733975" cy="1171787"/>
          </a:xfrm>
          <a:prstGeom prst="rect">
            <a:avLst/>
          </a:prstGeom>
          <a:ln w="12700">
            <a:miter lim="400000"/>
          </a:ln>
        </p:spPr>
      </p:pic>
      <p:pic>
        <p:nvPicPr>
          <p:cNvPr id="540" name="image31.png" descr="eye51.png"/>
          <p:cNvPicPr/>
          <p:nvPr/>
        </p:nvPicPr>
        <p:blipFill>
          <a:blip r:embed="rId6">
            <a:extLst/>
          </a:blip>
          <a:stretch>
            <a:fillRect/>
          </a:stretch>
        </p:blipFill>
        <p:spPr>
          <a:xfrm>
            <a:off x="7315200" y="7391400"/>
            <a:ext cx="1465331" cy="990243"/>
          </a:xfrm>
          <a:prstGeom prst="rect">
            <a:avLst/>
          </a:prstGeom>
          <a:ln w="12700">
            <a:miter lim="400000"/>
          </a:ln>
        </p:spPr>
      </p:pic>
      <p:sp>
        <p:nvSpPr>
          <p:cNvPr id="541" name="Shape 541"/>
          <p:cNvSpPr/>
          <p:nvPr/>
        </p:nvSpPr>
        <p:spPr>
          <a:xfrm>
            <a:off x="15166613" y="482989"/>
            <a:ext cx="859396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Why is AWS so Challenging?</a:t>
            </a:r>
          </a:p>
        </p:txBody>
      </p:sp>
      <p:sp>
        <p:nvSpPr>
          <p:cNvPr id="542" name="Shape 542"/>
          <p:cNvSpPr/>
          <p:nvPr/>
        </p:nvSpPr>
        <p:spPr>
          <a:xfrm>
            <a:off x="17698804" y="1240367"/>
            <a:ext cx="5983463"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Created by The On-demand Revolution</a:t>
            </a:r>
          </a:p>
        </p:txBody>
      </p:sp>
    </p:spTree>
  </p:cSld>
  <p:clrMapOvr>
    <a:masterClrMapping/>
  </p:clrMapOvr>
  <p:transition spd="med"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p:nvPr>
        </p:nvSpPr>
        <p:spPr>
          <a:prstGeom prst="rect">
            <a:avLst/>
          </a:prstGeom>
        </p:spPr>
        <p:txBody>
          <a:bodyPr/>
          <a:lstStyle/>
          <a:p>
            <a:pPr lvl="0">
              <a:defRPr sz="1800"/>
            </a:pPr>
            <a:r>
              <a:rPr b="1" sz="8000">
                <a:solidFill>
                  <a:srgbClr val="0F7A70"/>
                </a:solidFill>
              </a:rPr>
              <a:t>Rapid Innovation </a:t>
            </a:r>
            <a:r>
              <a:rPr sz="8000">
                <a:solidFill>
                  <a:srgbClr val="B5B5B5"/>
                </a:solidFill>
              </a:rPr>
              <a:t>requires a</a:t>
            </a:r>
            <a:r>
              <a:rPr sz="8000"/>
              <a:t> </a:t>
            </a:r>
            <a:r>
              <a:rPr b="1" sz="8000">
                <a:solidFill>
                  <a:srgbClr val="0F7A70"/>
                </a:solidFill>
              </a:rPr>
              <a:t>New Approach</a:t>
            </a:r>
          </a:p>
        </p:txBody>
      </p:sp>
    </p:spTree>
  </p:cSld>
  <p:clrMapOvr>
    <a:masterClrMapping/>
  </p:clrMapOvr>
  <p:transition spd="med"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title" idx="4294967295"/>
          </p:nvPr>
        </p:nvSpPr>
        <p:spPr>
          <a:xfrm>
            <a:off x="1778000" y="-1244600"/>
            <a:ext cx="20828000" cy="4648200"/>
          </a:xfrm>
          <a:prstGeom prst="rect">
            <a:avLst/>
          </a:prstGeom>
        </p:spPr>
        <p:txBody>
          <a:bodyPr anchor="ctr">
            <a:normAutofit fontScale="100000" lnSpcReduction="0"/>
          </a:bodyPr>
          <a:lstStyle/>
          <a:p>
            <a:pPr lvl="0" algn="ctr" defTabSz="825500">
              <a:lnSpc>
                <a:spcPct val="100000"/>
              </a:lnSpc>
              <a:defRPr sz="1800">
                <a:solidFill>
                  <a:srgbClr val="000000"/>
                </a:solidFill>
                <a:uFillTx/>
              </a:defRPr>
            </a:pPr>
            <a:r>
              <a:rPr b="1" sz="8000">
                <a:solidFill>
                  <a:srgbClr val="0F7A70"/>
                </a:solidFill>
                <a:latin typeface="+mn-lt"/>
                <a:ea typeface="+mn-ea"/>
                <a:cs typeface="+mn-cs"/>
                <a:sym typeface="Helvetica Light"/>
              </a:rPr>
              <a:t>Rapid Innovation </a:t>
            </a:r>
            <a:r>
              <a:rPr sz="8000">
                <a:solidFill>
                  <a:srgbClr val="B5B5B5"/>
                </a:solidFill>
                <a:latin typeface="+mn-lt"/>
                <a:ea typeface="+mn-ea"/>
                <a:cs typeface="+mn-cs"/>
                <a:sym typeface="Helvetica Light"/>
              </a:rPr>
              <a:t>requires a</a:t>
            </a:r>
            <a:r>
              <a:rPr sz="8000">
                <a:latin typeface="+mn-lt"/>
                <a:ea typeface="+mn-ea"/>
                <a:cs typeface="+mn-cs"/>
                <a:sym typeface="Helvetica Light"/>
              </a:rPr>
              <a:t> </a:t>
            </a:r>
            <a:r>
              <a:rPr b="1" sz="8000">
                <a:solidFill>
                  <a:srgbClr val="0F7A70"/>
                </a:solidFill>
                <a:latin typeface="+mn-lt"/>
                <a:ea typeface="+mn-ea"/>
                <a:cs typeface="+mn-cs"/>
                <a:sym typeface="Helvetica Light"/>
              </a:rPr>
              <a:t>New Approach</a:t>
            </a:r>
          </a:p>
        </p:txBody>
      </p:sp>
      <p:grpSp>
        <p:nvGrpSpPr>
          <p:cNvPr id="554" name="Group 554"/>
          <p:cNvGrpSpPr/>
          <p:nvPr/>
        </p:nvGrpSpPr>
        <p:grpSpPr>
          <a:xfrm>
            <a:off x="12293600" y="2822221"/>
            <a:ext cx="10803467" cy="9223331"/>
            <a:chOff x="0" y="0"/>
            <a:chExt cx="10803466" cy="9223330"/>
          </a:xfrm>
        </p:grpSpPr>
        <p:sp>
          <p:nvSpPr>
            <p:cNvPr id="547" name="Shape 547"/>
            <p:cNvSpPr/>
            <p:nvPr/>
          </p:nvSpPr>
          <p:spPr>
            <a:xfrm>
              <a:off x="0" y="0"/>
              <a:ext cx="10803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sp>
          <p:nvSpPr>
            <p:cNvPr id="548" name="Shape 548"/>
            <p:cNvSpPr/>
            <p:nvPr/>
          </p:nvSpPr>
          <p:spPr>
            <a:xfrm>
              <a:off x="494728" y="6152445"/>
              <a:ext cx="9936204" cy="22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Continuous delivery, no planned downtime</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Instant scaling of apps and data services</a:t>
              </a:r>
              <a:endParaRPr sz="6400">
                <a:solidFill>
                  <a:srgbClr val="4D4D4D"/>
                </a:solidFill>
                <a:latin typeface="Arial"/>
                <a:ea typeface="Arial"/>
                <a:cs typeface="Arial"/>
                <a:sym typeface="Arial"/>
              </a:endParaRPr>
            </a:p>
            <a:p>
              <a:pPr lvl="0" marL="342900" indent="-342900" algn="l" defTabSz="914400">
                <a:spcBef>
                  <a:spcPts val="600"/>
                </a:spcBef>
                <a:buClr>
                  <a:srgbClr val="AEBF2F"/>
                </a:buClr>
                <a:buSzPct val="100000"/>
                <a:buFont typeface="Wingdings"/>
                <a:buChar char="•"/>
                <a:defRPr sz="1800"/>
              </a:pPr>
              <a:r>
                <a:rPr sz="3600">
                  <a:solidFill>
                    <a:srgbClr val="4D4D4D"/>
                  </a:solidFill>
                  <a:latin typeface="Arial"/>
                  <a:ea typeface="Arial"/>
                  <a:cs typeface="Arial"/>
                  <a:sym typeface="Arial"/>
                </a:rPr>
                <a:t>Automation and deployment consistency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at every step</a:t>
              </a:r>
            </a:p>
          </p:txBody>
        </p:sp>
        <p:grpSp>
          <p:nvGrpSpPr>
            <p:cNvPr id="552" name="Group 552"/>
            <p:cNvGrpSpPr/>
            <p:nvPr/>
          </p:nvGrpSpPr>
          <p:grpSpPr>
            <a:xfrm>
              <a:off x="2373878" y="1190978"/>
              <a:ext cx="6114412" cy="4312620"/>
              <a:chOff x="0" y="0"/>
              <a:chExt cx="6114410" cy="4312618"/>
            </a:xfrm>
          </p:grpSpPr>
          <p:pic>
            <p:nvPicPr>
              <p:cNvPr id="549" name="image33.png" descr="http://blog.zenoss.com/wp-content/uploads/2013/01/Cog-Cloud.jpg"/>
              <p:cNvPicPr/>
              <p:nvPr/>
            </p:nvPicPr>
            <p:blipFill>
              <a:blip r:embed="rId2">
                <a:extLst/>
              </a:blip>
              <a:srcRect l="0" t="0" r="0" b="8584"/>
              <a:stretch>
                <a:fillRect/>
              </a:stretch>
            </p:blipFill>
            <p:spPr>
              <a:xfrm>
                <a:off x="7400" y="0"/>
                <a:ext cx="6033975" cy="4312619"/>
              </a:xfrm>
              <a:prstGeom prst="rect">
                <a:avLst/>
              </a:prstGeom>
              <a:ln w="12700" cap="flat">
                <a:noFill/>
                <a:miter lim="400000"/>
              </a:ln>
              <a:effectLst/>
            </p:spPr>
          </p:pic>
          <p:sp>
            <p:nvSpPr>
              <p:cNvPr id="550" name="Shape 550"/>
              <p:cNvSpPr/>
              <p:nvPr/>
            </p:nvSpPr>
            <p:spPr>
              <a:xfrm>
                <a:off x="3885453" y="3793272"/>
                <a:ext cx="2228958"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551" name="Shape 551"/>
              <p:cNvSpPr/>
              <p:nvPr/>
            </p:nvSpPr>
            <p:spPr>
              <a:xfrm>
                <a:off x="-1" y="3780829"/>
                <a:ext cx="2228959" cy="373375"/>
              </a:xfrm>
              <a:prstGeom prst="rect">
                <a:avLst/>
              </a:prstGeom>
              <a:solidFill>
                <a:srgbClr val="F2F2F2"/>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sp>
          <p:nvSpPr>
            <p:cNvPr id="553" name="Shape 553"/>
            <p:cNvSpPr/>
            <p:nvPr/>
          </p:nvSpPr>
          <p:spPr>
            <a:xfrm>
              <a:off x="3705883" y="161533"/>
              <a:ext cx="3585863"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cap="all" sz="4200">
                  <a:solidFill>
                    <a:srgbClr val="F16F3B"/>
                  </a:solidFill>
                  <a:latin typeface="Arial Bold"/>
                  <a:ea typeface="Arial Bold"/>
                  <a:cs typeface="Arial Bold"/>
                  <a:sym typeface="Arial Bold"/>
                </a:defRPr>
              </a:lvl1pPr>
            </a:lstStyle>
            <a:p>
              <a:pPr lvl="0">
                <a:defRPr cap="none" sz="1800">
                  <a:solidFill>
                    <a:srgbClr val="000000"/>
                  </a:solidFill>
                </a:defRPr>
              </a:pPr>
              <a:r>
                <a:rPr cap="all" sz="4200">
                  <a:solidFill>
                    <a:srgbClr val="F16F3B"/>
                  </a:solidFill>
                </a:rPr>
                <a:t>Operators</a:t>
              </a:r>
            </a:p>
          </p:txBody>
        </p:sp>
      </p:grpSp>
      <p:sp>
        <p:nvSpPr>
          <p:cNvPr id="555" name="Shape 555"/>
          <p:cNvSpPr/>
          <p:nvPr>
            <p:ph type="body" idx="4294967295"/>
          </p:nvPr>
        </p:nvSpPr>
        <p:spPr>
          <a:xfrm>
            <a:off x="1659466" y="8974666"/>
            <a:ext cx="10071679" cy="3048001"/>
          </a:xfrm>
          <a:prstGeom prst="rect">
            <a:avLst/>
          </a:prstGeom>
        </p:spPr>
        <p:txBody>
          <a:bodyPr>
            <a:normAutofit fontScale="100000" lnSpcReduction="0"/>
          </a:bodyPr>
          <a:lstStyle/>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Dramatically improve developer experience</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Agile teams, rapid iteration</a:t>
            </a:r>
            <a:endParaRPr sz="3600">
              <a:solidFill>
                <a:srgbClr val="4D4D4D"/>
              </a:solidFill>
              <a:latin typeface="Arial"/>
              <a:ea typeface="Arial"/>
              <a:cs typeface="Arial"/>
              <a:sym typeface="Arial"/>
            </a:endParaRPr>
          </a:p>
          <a:p>
            <a:pPr lvl="0" marL="342900" indent="-342900">
              <a:spcBef>
                <a:spcPts val="600"/>
              </a:spcBef>
              <a:buClr>
                <a:srgbClr val="AEBF2F"/>
              </a:buClr>
              <a:defRPr sz="1800">
                <a:solidFill>
                  <a:srgbClr val="000000"/>
                </a:solidFill>
                <a:uFillTx/>
              </a:defRPr>
            </a:pPr>
            <a:r>
              <a:rPr sz="3600">
                <a:solidFill>
                  <a:srgbClr val="4D4D4D"/>
                </a:solidFill>
                <a:latin typeface="Arial"/>
                <a:ea typeface="Arial"/>
                <a:cs typeface="Arial"/>
                <a:sym typeface="Arial"/>
              </a:rPr>
              <a:t>Ingest  and incubate open source advancements and new data services</a:t>
            </a:r>
          </a:p>
        </p:txBody>
      </p:sp>
      <p:grpSp>
        <p:nvGrpSpPr>
          <p:cNvPr id="559" name="Group 559"/>
          <p:cNvGrpSpPr/>
          <p:nvPr/>
        </p:nvGrpSpPr>
        <p:grpSpPr>
          <a:xfrm>
            <a:off x="1388532" y="2822221"/>
            <a:ext cx="10295468" cy="9223331"/>
            <a:chOff x="0" y="0"/>
            <a:chExt cx="10295466" cy="9223330"/>
          </a:xfrm>
        </p:grpSpPr>
        <p:sp>
          <p:nvSpPr>
            <p:cNvPr id="556" name="Shape 556"/>
            <p:cNvSpPr/>
            <p:nvPr/>
          </p:nvSpPr>
          <p:spPr>
            <a:xfrm>
              <a:off x="0" y="0"/>
              <a:ext cx="10295467" cy="9223331"/>
            </a:xfrm>
            <a:prstGeom prst="roundRect">
              <a:avLst>
                <a:gd name="adj" fmla="val 1057"/>
              </a:avLst>
            </a:prstGeom>
            <a:gradFill flip="none" rotWithShape="1">
              <a:gsLst>
                <a:gs pos="0">
                  <a:srgbClr val="D9D9D9"/>
                </a:gs>
                <a:gs pos="100000">
                  <a:srgbClr val="FFFFFF">
                    <a:alpha val="0"/>
                  </a:srgbClr>
                </a:gs>
              </a:gsLst>
              <a:lin ang="5400000" scaled="0"/>
            </a:gradFill>
            <a:ln w="25400" cap="flat">
              <a:solidFill>
                <a:srgbClr val="D7DF97">
                  <a:alpha val="50000"/>
                </a:srgbClr>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557" name="image32.png" descr="http://www.paymentevolution.com/images/developer-gears.jpg"/>
            <p:cNvPicPr/>
            <p:nvPr/>
          </p:nvPicPr>
          <p:blipFill>
            <a:blip r:embed="rId3">
              <a:extLst/>
            </a:blip>
            <a:stretch>
              <a:fillRect/>
            </a:stretch>
          </p:blipFill>
          <p:spPr>
            <a:xfrm>
              <a:off x="1973312" y="1293149"/>
              <a:ext cx="5985355" cy="4593062"/>
            </a:xfrm>
            <a:prstGeom prst="rect">
              <a:avLst/>
            </a:prstGeom>
            <a:ln w="12700" cap="flat">
              <a:noFill/>
              <a:miter lim="400000"/>
            </a:ln>
            <a:effectLst/>
          </p:spPr>
        </p:pic>
        <p:sp>
          <p:nvSpPr>
            <p:cNvPr id="558" name="Shape 558"/>
            <p:cNvSpPr/>
            <p:nvPr/>
          </p:nvSpPr>
          <p:spPr>
            <a:xfrm>
              <a:off x="3014836" y="161533"/>
              <a:ext cx="3902309"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cap="all" sz="4200">
                  <a:solidFill>
                    <a:srgbClr val="F16F3B"/>
                  </a:solidFill>
                  <a:latin typeface="Arial Bold"/>
                  <a:ea typeface="Arial Bold"/>
                  <a:cs typeface="Arial Bold"/>
                  <a:sym typeface="Arial Bold"/>
                </a:defRPr>
              </a:lvl1pPr>
            </a:lstStyle>
            <a:p>
              <a:pPr lvl="0">
                <a:defRPr cap="none" sz="1800">
                  <a:solidFill>
                    <a:srgbClr val="000000"/>
                  </a:solidFill>
                </a:defRPr>
              </a:pPr>
              <a:r>
                <a:rPr cap="all" sz="4200">
                  <a:solidFill>
                    <a:srgbClr val="F16F3B"/>
                  </a:solidFill>
                </a:rPr>
                <a:t>Developers</a:t>
              </a:r>
            </a:p>
          </p:txBody>
        </p:sp>
      </p:gr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554"/>
                                        </p:tgtEl>
                                        <p:attrNameLst>
                                          <p:attrName>style.visibility</p:attrName>
                                        </p:attrNameLst>
                                      </p:cBhvr>
                                      <p:to>
                                        <p:strVal val="visible"/>
                                      </p:to>
                                    </p:set>
                                    <p:anim calcmode="lin" valueType="num">
                                      <p:cBhvr>
                                        <p:cTn id="7" dur="1000" fill="hold"/>
                                        <p:tgtEl>
                                          <p:spTgt spid="554"/>
                                        </p:tgtEl>
                                        <p:attrNameLst>
                                          <p:attrName>ppt_x</p:attrName>
                                        </p:attrNameLst>
                                      </p:cBhvr>
                                      <p:tavLst>
                                        <p:tav tm="0">
                                          <p:val>
                                            <p:strVal val="#ppt_x"/>
                                          </p:val>
                                        </p:tav>
                                        <p:tav tm="100000">
                                          <p:val>
                                            <p:strVal val="#ppt_x"/>
                                          </p:val>
                                        </p:tav>
                                      </p:tavLst>
                                    </p:anim>
                                    <p:anim calcmode="lin" valueType="num">
                                      <p:cBhvr>
                                        <p:cTn id="8" dur="1000" fill="hold"/>
                                        <p:tgtEl>
                                          <p:spTgt spid="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title"/>
          </p:nvPr>
        </p:nvSpPr>
        <p:spPr>
          <a:prstGeom prst="rect">
            <a:avLst/>
          </a:prstGeom>
        </p:spPr>
        <p:txBody>
          <a:bodyPr/>
          <a:lstStyle/>
          <a:p>
            <a:pPr lvl="0">
              <a:defRPr sz="1800"/>
            </a:pPr>
            <a:r>
              <a:rPr sz="11200"/>
              <a:t>Cloud Foundry in Action</a:t>
            </a:r>
          </a:p>
        </p:txBody>
      </p:sp>
      <p:sp>
        <p:nvSpPr>
          <p:cNvPr id="562" name="Shape 562"/>
          <p:cNvSpPr/>
          <p:nvPr>
            <p:ph type="body" idx="1"/>
          </p:nvPr>
        </p:nvSpPr>
        <p:spPr>
          <a:prstGeom prst="rect">
            <a:avLst/>
          </a:prstGeom>
        </p:spPr>
        <p:txBody>
          <a:bodyPr/>
          <a:lstStyle/>
          <a:p>
            <a:pPr lvl="0">
              <a:defRPr sz="1800"/>
            </a:pPr>
            <a:r>
              <a:rPr sz="4400"/>
              <a:t>The “It Just Works” Experience</a:t>
            </a:r>
          </a:p>
        </p:txBody>
      </p:sp>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nvSpPr>
        <p:spPr>
          <a:xfrm flipH="1">
            <a:off x="1397147" y="3550021"/>
            <a:ext cx="21970847" cy="7450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BFBFBF">
              <a:alpha val="30000"/>
            </a:srgbClr>
          </a:soli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565" name="Shape 565"/>
          <p:cNvSpPr/>
          <p:nvPr/>
        </p:nvSpPr>
        <p:spPr>
          <a:xfrm flipH="1" flipV="1">
            <a:off x="1348679" y="6654802"/>
            <a:ext cx="6295" cy="4370894"/>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6" name="Shape 566"/>
          <p:cNvSpPr/>
          <p:nvPr/>
        </p:nvSpPr>
        <p:spPr>
          <a:xfrm>
            <a:off x="165099" y="5720387"/>
            <a:ext cx="2435836" cy="9152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Agility and Cost Savings</a:t>
            </a:r>
          </a:p>
        </p:txBody>
      </p:sp>
      <p:sp>
        <p:nvSpPr>
          <p:cNvPr id="567" name="Shape 567"/>
          <p:cNvSpPr/>
          <p:nvPr/>
        </p:nvSpPr>
        <p:spPr>
          <a:xfrm>
            <a:off x="1348693" y="10972238"/>
            <a:ext cx="22617465" cy="1"/>
          </a:xfrm>
          <a:prstGeom prst="line">
            <a:avLst/>
          </a:prstGeom>
          <a:ln w="101600">
            <a:solidFill>
              <a:srgbClr val="2C95DD"/>
            </a:solidFill>
            <a:prstDash val="dash"/>
            <a:round/>
            <a:tailEnd type="triangle"/>
          </a:ln>
        </p:spPr>
        <p:txBody>
          <a:bodyPr lIns="121919" tIns="121919" rIns="121919" bIns="121919"/>
          <a:lstStyle/>
          <a:p>
            <a:pPr lvl="0" algn="l" defTabSz="457200">
              <a:defRPr sz="3200">
                <a:latin typeface="Helvetica"/>
                <a:ea typeface="Helvetica"/>
                <a:cs typeface="Helvetica"/>
                <a:sym typeface="Helvetica"/>
              </a:defRPr>
            </a:pPr>
          </a:p>
        </p:txBody>
      </p:sp>
      <p:sp>
        <p:nvSpPr>
          <p:cNvPr id="568" name="Shape 568"/>
          <p:cNvSpPr/>
          <p:nvPr/>
        </p:nvSpPr>
        <p:spPr>
          <a:xfrm>
            <a:off x="19710393" y="11146266"/>
            <a:ext cx="4267207" cy="508812"/>
          </a:xfrm>
          <a:prstGeom prst="rect">
            <a:avLst/>
          </a:prstGeom>
          <a:ln w="12700">
            <a:miter lim="400000"/>
          </a:ln>
          <a:extLst>
            <a:ext uri="{C572A759-6A51-4108-AA02-DFA0A04FC94B}">
              <ma14:wrappingTextBoxFlag xmlns:ma14="http://schemas.microsoft.com/office/mac/drawingml/2011/main" val="1"/>
            </a:ext>
          </a:extLst>
        </p:spPr>
        <p:txBody>
          <a:bodyPr lIns="51205" tIns="51205" rIns="51205" bIns="51205">
            <a:spAutoFit/>
          </a:bodyPr>
          <a:lstStyle>
            <a:lvl1pPr defTabSz="1024127">
              <a:defRPr sz="2600">
                <a:latin typeface="Calibri"/>
                <a:ea typeface="Calibri"/>
                <a:cs typeface="Calibri"/>
                <a:sym typeface="Calibri"/>
              </a:defRPr>
            </a:lvl1pPr>
          </a:lstStyle>
          <a:p>
            <a:pPr lvl="0">
              <a:defRPr sz="1800"/>
            </a:pPr>
            <a:r>
              <a:rPr sz="2600"/>
              <a:t>Cloud Enablement</a:t>
            </a:r>
          </a:p>
        </p:txBody>
      </p:sp>
      <p:grpSp>
        <p:nvGrpSpPr>
          <p:cNvPr id="600" name="Group 600"/>
          <p:cNvGrpSpPr/>
          <p:nvPr/>
        </p:nvGrpSpPr>
        <p:grpSpPr>
          <a:xfrm>
            <a:off x="2566748" y="3375333"/>
            <a:ext cx="5661377" cy="7290792"/>
            <a:chOff x="0" y="0"/>
            <a:chExt cx="5661376" cy="7290791"/>
          </a:xfrm>
        </p:grpSpPr>
        <p:sp>
          <p:nvSpPr>
            <p:cNvPr id="569" name="Shape 569"/>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4800">
                  <a:solidFill>
                    <a:srgbClr val="022828"/>
                  </a:solidFill>
                  <a:latin typeface="Arial Bold"/>
                  <a:ea typeface="Arial Bold"/>
                  <a:cs typeface="Arial Bold"/>
                  <a:sym typeface="Arial Bold"/>
                </a:rPr>
                <a:t>   </a:t>
              </a:r>
              <a:r>
                <a:rPr sz="4200">
                  <a:solidFill>
                    <a:srgbClr val="022828"/>
                  </a:solidFill>
                  <a:latin typeface="Arial Bold"/>
                  <a:ea typeface="Arial Bold"/>
                  <a:cs typeface="Arial Bold"/>
                  <a:sym typeface="Arial Bold"/>
                </a:rPr>
                <a:t>Traditional IT</a:t>
              </a:r>
            </a:p>
          </p:txBody>
        </p:sp>
        <p:grpSp>
          <p:nvGrpSpPr>
            <p:cNvPr id="597" name="Group 597"/>
            <p:cNvGrpSpPr/>
            <p:nvPr/>
          </p:nvGrpSpPr>
          <p:grpSpPr>
            <a:xfrm>
              <a:off x="1090122" y="1077165"/>
              <a:ext cx="4063592" cy="6213627"/>
              <a:chOff x="0" y="0"/>
              <a:chExt cx="4063591" cy="6213626"/>
            </a:xfrm>
          </p:grpSpPr>
          <p:grpSp>
            <p:nvGrpSpPr>
              <p:cNvPr id="572" name="Group 572"/>
              <p:cNvGrpSpPr/>
              <p:nvPr/>
            </p:nvGrpSpPr>
            <p:grpSpPr>
              <a:xfrm>
                <a:off x="0" y="4800601"/>
                <a:ext cx="4063592" cy="727227"/>
                <a:chOff x="0" y="0"/>
                <a:chExt cx="4063591" cy="727225"/>
              </a:xfrm>
            </p:grpSpPr>
            <p:sp>
              <p:nvSpPr>
                <p:cNvPr id="570" name="Shape 570"/>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1" name="Shape 57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Storage</a:t>
                  </a:r>
                </a:p>
              </p:txBody>
            </p:sp>
          </p:grpSp>
          <p:grpSp>
            <p:nvGrpSpPr>
              <p:cNvPr id="575" name="Group 575"/>
              <p:cNvGrpSpPr/>
              <p:nvPr/>
            </p:nvGrpSpPr>
            <p:grpSpPr>
              <a:xfrm>
                <a:off x="0" y="4114800"/>
                <a:ext cx="4063592" cy="727226"/>
                <a:chOff x="0" y="0"/>
                <a:chExt cx="4063591" cy="727225"/>
              </a:xfrm>
            </p:grpSpPr>
            <p:sp>
              <p:nvSpPr>
                <p:cNvPr id="573" name="Shape 573"/>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4" name="Shape 57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Servers</a:t>
                  </a:r>
                </a:p>
              </p:txBody>
            </p:sp>
          </p:grpSp>
          <p:grpSp>
            <p:nvGrpSpPr>
              <p:cNvPr id="578" name="Group 578"/>
              <p:cNvGrpSpPr/>
              <p:nvPr/>
            </p:nvGrpSpPr>
            <p:grpSpPr>
              <a:xfrm>
                <a:off x="0" y="5486400"/>
                <a:ext cx="4063592" cy="727226"/>
                <a:chOff x="0" y="0"/>
                <a:chExt cx="4063591" cy="727225"/>
              </a:xfrm>
            </p:grpSpPr>
            <p:sp>
              <p:nvSpPr>
                <p:cNvPr id="576" name="Shape 576"/>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77" name="Shape 577"/>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Networking</a:t>
                  </a:r>
                </a:p>
              </p:txBody>
            </p:sp>
          </p:grpSp>
          <p:grpSp>
            <p:nvGrpSpPr>
              <p:cNvPr id="581" name="Group 581"/>
              <p:cNvGrpSpPr/>
              <p:nvPr/>
            </p:nvGrpSpPr>
            <p:grpSpPr>
              <a:xfrm>
                <a:off x="0" y="2743199"/>
                <a:ext cx="4063592" cy="727227"/>
                <a:chOff x="0" y="0"/>
                <a:chExt cx="4063591" cy="727225"/>
              </a:xfrm>
            </p:grpSpPr>
            <p:sp>
              <p:nvSpPr>
                <p:cNvPr id="579" name="Shape 579"/>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0" name="Shape 580"/>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O/S</a:t>
                  </a:r>
                </a:p>
              </p:txBody>
            </p:sp>
          </p:grpSp>
          <p:grpSp>
            <p:nvGrpSpPr>
              <p:cNvPr id="584" name="Group 584"/>
              <p:cNvGrpSpPr/>
              <p:nvPr/>
            </p:nvGrpSpPr>
            <p:grpSpPr>
              <a:xfrm>
                <a:off x="0" y="2057400"/>
                <a:ext cx="4063592" cy="727226"/>
                <a:chOff x="0" y="0"/>
                <a:chExt cx="4063591" cy="727225"/>
              </a:xfrm>
            </p:grpSpPr>
            <p:sp>
              <p:nvSpPr>
                <p:cNvPr id="582" name="Shape 582"/>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3" name="Shape 58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587" name="Group 587"/>
              <p:cNvGrpSpPr/>
              <p:nvPr/>
            </p:nvGrpSpPr>
            <p:grpSpPr>
              <a:xfrm>
                <a:off x="0" y="3429000"/>
                <a:ext cx="4063592" cy="727227"/>
                <a:chOff x="0" y="0"/>
                <a:chExt cx="4063591" cy="727225"/>
              </a:xfrm>
            </p:grpSpPr>
            <p:sp>
              <p:nvSpPr>
                <p:cNvPr id="585" name="Shape 585"/>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6" name="Shape 58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Virtualization</a:t>
                  </a:r>
                </a:p>
              </p:txBody>
            </p:sp>
          </p:grpSp>
          <p:grpSp>
            <p:nvGrpSpPr>
              <p:cNvPr id="590" name="Group 590"/>
              <p:cNvGrpSpPr/>
              <p:nvPr/>
            </p:nvGrpSpPr>
            <p:grpSpPr>
              <a:xfrm>
                <a:off x="0" y="685799"/>
                <a:ext cx="4063592" cy="727227"/>
                <a:chOff x="0" y="0"/>
                <a:chExt cx="4063591" cy="727225"/>
              </a:xfrm>
            </p:grpSpPr>
            <p:sp>
              <p:nvSpPr>
                <p:cNvPr id="588" name="Shape 588"/>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89" name="Shape 58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593" name="Group 593"/>
              <p:cNvGrpSpPr/>
              <p:nvPr/>
            </p:nvGrpSpPr>
            <p:grpSpPr>
              <a:xfrm>
                <a:off x="0" y="0"/>
                <a:ext cx="4063592" cy="727226"/>
                <a:chOff x="0" y="0"/>
                <a:chExt cx="4063591" cy="727225"/>
              </a:xfrm>
            </p:grpSpPr>
            <p:sp>
              <p:nvSpPr>
                <p:cNvPr id="591" name="Shape 591"/>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592" name="Shape 59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596" name="Group 596"/>
              <p:cNvGrpSpPr/>
              <p:nvPr/>
            </p:nvGrpSpPr>
            <p:grpSpPr>
              <a:xfrm>
                <a:off x="0" y="1371600"/>
                <a:ext cx="4063592" cy="727227"/>
                <a:chOff x="0" y="0"/>
                <a:chExt cx="4063591" cy="727225"/>
              </a:xfrm>
            </p:grpSpPr>
            <p:sp>
              <p:nvSpPr>
                <p:cNvPr id="594" name="Shape 594"/>
                <p:cNvSpPr/>
                <p:nvPr/>
              </p:nvSpPr>
              <p:spPr>
                <a:xfrm>
                  <a:off x="0" y="0"/>
                  <a:ext cx="4063592" cy="548640"/>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595" name="Shape 59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598" name="Shape 598"/>
            <p:cNvSpPr/>
            <p:nvPr/>
          </p:nvSpPr>
          <p:spPr>
            <a:xfrm rot="16200000">
              <a:off x="-887990" y="3802836"/>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sp>
          <p:nvSpPr>
            <p:cNvPr id="599" name="Shape 599"/>
            <p:cNvSpPr/>
            <p:nvPr/>
          </p:nvSpPr>
          <p:spPr>
            <a:xfrm flipV="1">
              <a:off x="929963" y="1089137"/>
              <a:ext cx="1" cy="597895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36" name="Group 636"/>
          <p:cNvGrpSpPr/>
          <p:nvPr/>
        </p:nvGrpSpPr>
        <p:grpSpPr>
          <a:xfrm>
            <a:off x="9104248" y="3375335"/>
            <a:ext cx="6045821" cy="7290800"/>
            <a:chOff x="0" y="0"/>
            <a:chExt cx="6045819" cy="7290799"/>
          </a:xfrm>
        </p:grpSpPr>
        <p:grpSp>
          <p:nvGrpSpPr>
            <p:cNvPr id="633" name="Group 633"/>
            <p:cNvGrpSpPr/>
            <p:nvPr/>
          </p:nvGrpSpPr>
          <p:grpSpPr>
            <a:xfrm>
              <a:off x="0" y="-1"/>
              <a:ext cx="6045820" cy="7290801"/>
              <a:chOff x="1236328" y="0"/>
              <a:chExt cx="6045819" cy="7290799"/>
            </a:xfrm>
          </p:grpSpPr>
          <p:grpSp>
            <p:nvGrpSpPr>
              <p:cNvPr id="603" name="Group 603"/>
              <p:cNvGrpSpPr/>
              <p:nvPr/>
            </p:nvGrpSpPr>
            <p:grpSpPr>
              <a:xfrm>
                <a:off x="2346837" y="3829433"/>
                <a:ext cx="4063590" cy="727227"/>
                <a:chOff x="0" y="0"/>
                <a:chExt cx="4063589" cy="727225"/>
              </a:xfrm>
            </p:grpSpPr>
            <p:sp>
              <p:nvSpPr>
                <p:cNvPr id="601" name="Shape 601"/>
                <p:cNvSpPr/>
                <p:nvPr/>
              </p:nvSpPr>
              <p:spPr>
                <a:xfrm>
                  <a:off x="0" y="0"/>
                  <a:ext cx="4063590" cy="548641"/>
                </a:xfrm>
                <a:prstGeom prst="roundRect">
                  <a:avLst>
                    <a:gd name="adj" fmla="val 6250"/>
                  </a:avLst>
                </a:prstGeom>
                <a:gradFill flip="none" rotWithShape="1">
                  <a:gsLst>
                    <a:gs pos="0">
                      <a:srgbClr val="F2F2F2"/>
                    </a:gs>
                    <a:gs pos="51000">
                      <a:srgbClr val="107CA3"/>
                    </a:gs>
                    <a:gs pos="100000">
                      <a:srgbClr val="045674"/>
                    </a:gs>
                  </a:gsLst>
                  <a:lin ang="16200000" scaled="0"/>
                </a:gradFill>
                <a:ln w="25400" cap="flat">
                  <a:solidFill>
                    <a:srgbClr val="00685D"/>
                  </a:solidFill>
                  <a:prstDash val="solid"/>
                  <a:bevel/>
                </a:ln>
                <a:effectLst>
                  <a:outerShdw sx="100000" sy="100000" kx="0" ky="0" algn="b" rotWithShape="0" blurRad="101600" dist="50800" dir="5400000">
                    <a:srgbClr val="000000">
                      <a:alpha val="35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2" name="Shape 60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effectLst>
                        <a:outerShdw sx="100000" sy="100000" kx="0" ky="0" algn="b" rotWithShape="0" blurRad="38100" dist="38100" dir="2700000">
                          <a:srgbClr val="000000">
                            <a:alpha val="43137"/>
                          </a:srgbClr>
                        </a:outerShdw>
                      </a:effectLst>
                      <a:latin typeface="Arial"/>
                      <a:ea typeface="Arial"/>
                      <a:cs typeface="Arial"/>
                      <a:sym typeface="Arial"/>
                    </a:defRPr>
                  </a:lvl1pPr>
                </a:lstStyle>
                <a:p>
                  <a:pPr lvl="0">
                    <a:defRPr sz="1800">
                      <a:solidFill>
                        <a:srgbClr val="000000"/>
                      </a:solidFill>
                      <a:effectLst/>
                    </a:defRPr>
                  </a:pPr>
                  <a:r>
                    <a:rPr sz="3200">
                      <a:solidFill>
                        <a:srgbClr val="FFFFFF"/>
                      </a:solidFill>
                      <a:effectLst>
                        <a:outerShdw sx="100000" sy="100000" kx="0" ky="0" algn="b" rotWithShape="0" blurRad="38100" dist="38100" dir="2700000">
                          <a:srgbClr val="000000">
                            <a:alpha val="43137"/>
                          </a:srgbClr>
                        </a:outerShdw>
                      </a:effectLst>
                    </a:rPr>
                    <a:t>O/S</a:t>
                  </a:r>
                </a:p>
              </p:txBody>
            </p:sp>
          </p:grpSp>
          <p:grpSp>
            <p:nvGrpSpPr>
              <p:cNvPr id="631" name="Group 631"/>
              <p:cNvGrpSpPr/>
              <p:nvPr/>
            </p:nvGrpSpPr>
            <p:grpSpPr>
              <a:xfrm>
                <a:off x="1236328" y="0"/>
                <a:ext cx="5661376" cy="7290799"/>
                <a:chOff x="1236328" y="0"/>
                <a:chExt cx="5661375" cy="7290798"/>
              </a:xfrm>
            </p:grpSpPr>
            <p:sp>
              <p:nvSpPr>
                <p:cNvPr id="604" name="Shape 604"/>
                <p:cNvSpPr/>
                <p:nvPr/>
              </p:nvSpPr>
              <p:spPr>
                <a:xfrm>
                  <a:off x="1236328" y="0"/>
                  <a:ext cx="5661376"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4800">
                      <a:solidFill>
                        <a:srgbClr val="022828"/>
                      </a:solidFill>
                      <a:latin typeface="Arial Bold"/>
                      <a:ea typeface="Arial Bold"/>
                      <a:cs typeface="Arial Bold"/>
                      <a:sym typeface="Arial Bold"/>
                    </a:rPr>
                    <a:t>   </a:t>
                  </a:r>
                  <a:r>
                    <a:rPr sz="4200">
                      <a:solidFill>
                        <a:srgbClr val="022828"/>
                      </a:solidFill>
                      <a:latin typeface="Arial Bold"/>
                      <a:ea typeface="Arial Bold"/>
                      <a:cs typeface="Arial Bold"/>
                      <a:sym typeface="Arial Bold"/>
                    </a:rPr>
                    <a:t>IaaS</a:t>
                  </a:r>
                </a:p>
              </p:txBody>
            </p:sp>
            <p:grpSp>
              <p:nvGrpSpPr>
                <p:cNvPr id="629" name="Group 629"/>
                <p:cNvGrpSpPr/>
                <p:nvPr/>
              </p:nvGrpSpPr>
              <p:grpSpPr>
                <a:xfrm>
                  <a:off x="2326450" y="1077166"/>
                  <a:ext cx="4063593" cy="6213633"/>
                  <a:chOff x="0" y="0"/>
                  <a:chExt cx="4063592" cy="6213632"/>
                </a:xfrm>
              </p:grpSpPr>
              <p:grpSp>
                <p:nvGrpSpPr>
                  <p:cNvPr id="607" name="Group 607"/>
                  <p:cNvGrpSpPr/>
                  <p:nvPr/>
                </p:nvGrpSpPr>
                <p:grpSpPr>
                  <a:xfrm>
                    <a:off x="0" y="4800606"/>
                    <a:ext cx="4063593" cy="727227"/>
                    <a:chOff x="0" y="0"/>
                    <a:chExt cx="4063592" cy="727225"/>
                  </a:xfrm>
                </p:grpSpPr>
                <p:sp>
                  <p:nvSpPr>
                    <p:cNvPr id="605" name="Shape 605"/>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6" name="Shape 606"/>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10" name="Group 610"/>
                  <p:cNvGrpSpPr/>
                  <p:nvPr/>
                </p:nvGrpSpPr>
                <p:grpSpPr>
                  <a:xfrm>
                    <a:off x="0" y="4114803"/>
                    <a:ext cx="4063593" cy="727227"/>
                    <a:chOff x="0" y="0"/>
                    <a:chExt cx="4063592" cy="727225"/>
                  </a:xfrm>
                </p:grpSpPr>
                <p:sp>
                  <p:nvSpPr>
                    <p:cNvPr id="608" name="Shape 608"/>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09" name="Shape 609"/>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13" name="Group 613"/>
                  <p:cNvGrpSpPr/>
                  <p:nvPr/>
                </p:nvGrpSpPr>
                <p:grpSpPr>
                  <a:xfrm>
                    <a:off x="0" y="5486406"/>
                    <a:ext cx="4063593" cy="727227"/>
                    <a:chOff x="0" y="0"/>
                    <a:chExt cx="4063592" cy="727225"/>
                  </a:xfrm>
                </p:grpSpPr>
                <p:sp>
                  <p:nvSpPr>
                    <p:cNvPr id="611" name="Shape 611"/>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2" name="Shape 612"/>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16" name="Group 616"/>
                  <p:cNvGrpSpPr/>
                  <p:nvPr/>
                </p:nvGrpSpPr>
                <p:grpSpPr>
                  <a:xfrm>
                    <a:off x="0" y="2057401"/>
                    <a:ext cx="4063593" cy="727227"/>
                    <a:chOff x="0" y="0"/>
                    <a:chExt cx="4063592" cy="727225"/>
                  </a:xfrm>
                </p:grpSpPr>
                <p:sp>
                  <p:nvSpPr>
                    <p:cNvPr id="614" name="Shape 614"/>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5" name="Shape 615"/>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Middleware</a:t>
                      </a:r>
                    </a:p>
                  </p:txBody>
                </p:sp>
              </p:grpSp>
              <p:grpSp>
                <p:nvGrpSpPr>
                  <p:cNvPr id="619" name="Group 619"/>
                  <p:cNvGrpSpPr/>
                  <p:nvPr/>
                </p:nvGrpSpPr>
                <p:grpSpPr>
                  <a:xfrm>
                    <a:off x="0" y="3429003"/>
                    <a:ext cx="4063593" cy="727227"/>
                    <a:chOff x="0" y="0"/>
                    <a:chExt cx="4063592" cy="727225"/>
                  </a:xfrm>
                </p:grpSpPr>
                <p:sp>
                  <p:nvSpPr>
                    <p:cNvPr id="617" name="Shape 617"/>
                    <p:cNvSpPr/>
                    <p:nvPr/>
                  </p:nvSpPr>
                  <p:spPr>
                    <a:xfrm>
                      <a:off x="0" y="0"/>
                      <a:ext cx="4063593"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18" name="Shape 618"/>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22" name="Group 622"/>
                  <p:cNvGrpSpPr/>
                  <p:nvPr/>
                </p:nvGrpSpPr>
                <p:grpSpPr>
                  <a:xfrm>
                    <a:off x="0" y="685799"/>
                    <a:ext cx="4063593" cy="727227"/>
                    <a:chOff x="0" y="0"/>
                    <a:chExt cx="4063592" cy="727225"/>
                  </a:xfrm>
                </p:grpSpPr>
                <p:sp>
                  <p:nvSpPr>
                    <p:cNvPr id="620" name="Shape 620"/>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1" name="Shape 621"/>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25" name="Group 625"/>
                  <p:cNvGrpSpPr/>
                  <p:nvPr/>
                </p:nvGrpSpPr>
                <p:grpSpPr>
                  <a:xfrm>
                    <a:off x="0" y="0"/>
                    <a:ext cx="4063593" cy="727226"/>
                    <a:chOff x="0" y="0"/>
                    <a:chExt cx="4063592" cy="727225"/>
                  </a:xfrm>
                </p:grpSpPr>
                <p:sp>
                  <p:nvSpPr>
                    <p:cNvPr id="623" name="Shape 623"/>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24" name="Shape 624"/>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28" name="Group 628"/>
                  <p:cNvGrpSpPr/>
                  <p:nvPr/>
                </p:nvGrpSpPr>
                <p:grpSpPr>
                  <a:xfrm>
                    <a:off x="0" y="1371602"/>
                    <a:ext cx="4063593" cy="727227"/>
                    <a:chOff x="0" y="0"/>
                    <a:chExt cx="4063592" cy="727225"/>
                  </a:xfrm>
                </p:grpSpPr>
                <p:sp>
                  <p:nvSpPr>
                    <p:cNvPr id="626" name="Shape 626"/>
                    <p:cNvSpPr/>
                    <p:nvPr/>
                  </p:nvSpPr>
                  <p:spPr>
                    <a:xfrm>
                      <a:off x="0" y="0"/>
                      <a:ext cx="4063593"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27" name="Shape 627"/>
                    <p:cNvSpPr/>
                    <p:nvPr/>
                  </p:nvSpPr>
                  <p:spPr>
                    <a:xfrm>
                      <a:off x="26781" y="26781"/>
                      <a:ext cx="4010030"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Runtime</a:t>
                      </a:r>
                    </a:p>
                  </p:txBody>
                </p:sp>
              </p:grpSp>
            </p:grpSp>
            <p:sp>
              <p:nvSpPr>
                <p:cNvPr id="630" name="Shape 630"/>
                <p:cNvSpPr/>
                <p:nvPr/>
              </p:nvSpPr>
              <p:spPr>
                <a:xfrm rot="16200000">
                  <a:off x="323688" y="2120687"/>
                  <a:ext cx="280730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You Manage</a:t>
                  </a:r>
                </a:p>
              </p:txBody>
            </p:sp>
          </p:grpSp>
          <p:sp>
            <p:nvSpPr>
              <p:cNvPr id="632" name="Shape 632"/>
              <p:cNvSpPr/>
              <p:nvPr/>
            </p:nvSpPr>
            <p:spPr>
              <a:xfrm rot="16200000">
                <a:off x="5387741" y="5130026"/>
                <a:ext cx="3026530" cy="762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IaaS Provider</a:t>
                </a:r>
              </a:p>
            </p:txBody>
          </p:sp>
        </p:grpSp>
        <p:sp>
          <p:nvSpPr>
            <p:cNvPr id="634" name="Shape 634"/>
            <p:cNvSpPr/>
            <p:nvPr/>
          </p:nvSpPr>
          <p:spPr>
            <a:xfrm flipV="1">
              <a:off x="927676" y="1116314"/>
              <a:ext cx="1" cy="296589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35" name="Shape 635"/>
            <p:cNvSpPr/>
            <p:nvPr/>
          </p:nvSpPr>
          <p:spPr>
            <a:xfrm flipV="1">
              <a:off x="5331720" y="4144298"/>
              <a:ext cx="1" cy="296589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nvGrpSpPr>
          <p:cNvPr id="673" name="Group 673"/>
          <p:cNvGrpSpPr/>
          <p:nvPr/>
        </p:nvGrpSpPr>
        <p:grpSpPr>
          <a:xfrm>
            <a:off x="15915706" y="3375335"/>
            <a:ext cx="6460448" cy="7290796"/>
            <a:chOff x="0" y="0"/>
            <a:chExt cx="6460447" cy="7290794"/>
          </a:xfrm>
        </p:grpSpPr>
        <p:sp>
          <p:nvSpPr>
            <p:cNvPr id="637" name="Shape 637"/>
            <p:cNvSpPr/>
            <p:nvPr/>
          </p:nvSpPr>
          <p:spPr>
            <a:xfrm rot="16200000">
              <a:off x="-306537" y="1018582"/>
              <a:ext cx="1908757" cy="1295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p>
              <a:pPr lvl="0" defTabSz="914400">
                <a:defRPr sz="1800"/>
              </a:pPr>
              <a:r>
                <a:rPr sz="3600">
                  <a:solidFill>
                    <a:srgbClr val="00685D"/>
                  </a:solidFill>
                  <a:latin typeface="Arial"/>
                  <a:ea typeface="Arial"/>
                  <a:cs typeface="Arial"/>
                  <a:sym typeface="Arial"/>
                </a:rPr>
                <a:t>You</a:t>
              </a:r>
              <a:endParaRPr sz="3600">
                <a:solidFill>
                  <a:srgbClr val="00685D"/>
                </a:solidFill>
                <a:latin typeface="Arial"/>
                <a:ea typeface="Arial"/>
                <a:cs typeface="Arial"/>
                <a:sym typeface="Arial"/>
              </a:endParaRPr>
            </a:p>
            <a:p>
              <a:pPr lvl="0" defTabSz="914400">
                <a:defRPr sz="1800"/>
              </a:pPr>
              <a:r>
                <a:rPr sz="3600">
                  <a:solidFill>
                    <a:srgbClr val="00685D"/>
                  </a:solidFill>
                  <a:latin typeface="Arial"/>
                  <a:ea typeface="Arial"/>
                  <a:cs typeface="Arial"/>
                  <a:sym typeface="Arial"/>
                </a:rPr>
                <a:t>Manage</a:t>
              </a:r>
            </a:p>
          </p:txBody>
        </p:sp>
        <p:grpSp>
          <p:nvGrpSpPr>
            <p:cNvPr id="672" name="Group 672"/>
            <p:cNvGrpSpPr/>
            <p:nvPr/>
          </p:nvGrpSpPr>
          <p:grpSpPr>
            <a:xfrm>
              <a:off x="346749" y="-1"/>
              <a:ext cx="6113699" cy="7290796"/>
              <a:chOff x="0" y="0"/>
              <a:chExt cx="6113697" cy="7290794"/>
            </a:xfrm>
          </p:grpSpPr>
          <p:grpSp>
            <p:nvGrpSpPr>
              <p:cNvPr id="669" name="Group 669"/>
              <p:cNvGrpSpPr/>
              <p:nvPr/>
            </p:nvGrpSpPr>
            <p:grpSpPr>
              <a:xfrm>
                <a:off x="0" y="-1"/>
                <a:ext cx="6113698" cy="7290796"/>
                <a:chOff x="0" y="0"/>
                <a:chExt cx="6113697" cy="7290794"/>
              </a:xfrm>
            </p:grpSpPr>
            <p:grpSp>
              <p:nvGrpSpPr>
                <p:cNvPr id="640" name="Group 640"/>
                <p:cNvGrpSpPr/>
                <p:nvPr/>
              </p:nvGrpSpPr>
              <p:grpSpPr>
                <a:xfrm>
                  <a:off x="1047010" y="3829430"/>
                  <a:ext cx="4063591" cy="727227"/>
                  <a:chOff x="0" y="0"/>
                  <a:chExt cx="4063589" cy="727225"/>
                </a:xfrm>
              </p:grpSpPr>
              <p:sp>
                <p:nvSpPr>
                  <p:cNvPr id="638" name="Shape 638"/>
                  <p:cNvSpPr/>
                  <p:nvPr/>
                </p:nvSpPr>
                <p:spPr>
                  <a:xfrm>
                    <a:off x="0" y="0"/>
                    <a:ext cx="4063590"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39" name="Shape 63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O/S</a:t>
                    </a:r>
                  </a:p>
                </p:txBody>
              </p:sp>
            </p:grpSp>
            <p:grpSp>
              <p:nvGrpSpPr>
                <p:cNvPr id="667" name="Group 667"/>
                <p:cNvGrpSpPr/>
                <p:nvPr/>
              </p:nvGrpSpPr>
              <p:grpSpPr>
                <a:xfrm>
                  <a:off x="0" y="0"/>
                  <a:ext cx="5661377" cy="7290795"/>
                  <a:chOff x="0" y="0"/>
                  <a:chExt cx="5661376" cy="7290794"/>
                </a:xfrm>
              </p:grpSpPr>
              <p:sp>
                <p:nvSpPr>
                  <p:cNvPr id="641" name="Shape 641"/>
                  <p:cNvSpPr/>
                  <p:nvPr/>
                </p:nvSpPr>
                <p:spPr>
                  <a:xfrm>
                    <a:off x="0" y="0"/>
                    <a:ext cx="5661377"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4800">
                        <a:solidFill>
                          <a:srgbClr val="022828"/>
                        </a:solidFill>
                        <a:latin typeface="Arial Bold"/>
                        <a:ea typeface="Arial Bold"/>
                        <a:cs typeface="Arial Bold"/>
                        <a:sym typeface="Arial Bold"/>
                      </a:rPr>
                      <a:t>   </a:t>
                    </a:r>
                    <a:r>
                      <a:rPr sz="4200">
                        <a:solidFill>
                          <a:srgbClr val="022828"/>
                        </a:solidFill>
                        <a:latin typeface="Arial Bold"/>
                        <a:ea typeface="Arial Bold"/>
                        <a:cs typeface="Arial Bold"/>
                        <a:sym typeface="Arial Bold"/>
                      </a:rPr>
                      <a:t>PaaS</a:t>
                    </a:r>
                  </a:p>
                </p:txBody>
              </p:sp>
              <p:grpSp>
                <p:nvGrpSpPr>
                  <p:cNvPr id="666" name="Group 666"/>
                  <p:cNvGrpSpPr/>
                  <p:nvPr/>
                </p:nvGrpSpPr>
                <p:grpSpPr>
                  <a:xfrm>
                    <a:off x="1090122" y="1077165"/>
                    <a:ext cx="4063592" cy="6213630"/>
                    <a:chOff x="0" y="0"/>
                    <a:chExt cx="4063591" cy="6213628"/>
                  </a:xfrm>
                </p:grpSpPr>
                <p:grpSp>
                  <p:nvGrpSpPr>
                    <p:cNvPr id="644" name="Group 644"/>
                    <p:cNvGrpSpPr/>
                    <p:nvPr/>
                  </p:nvGrpSpPr>
                  <p:grpSpPr>
                    <a:xfrm>
                      <a:off x="0" y="4800602"/>
                      <a:ext cx="4063592" cy="727227"/>
                      <a:chOff x="0" y="0"/>
                      <a:chExt cx="4063591" cy="727225"/>
                    </a:xfrm>
                  </p:grpSpPr>
                  <p:sp>
                    <p:nvSpPr>
                      <p:cNvPr id="642" name="Shape 642"/>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3" name="Shape 643"/>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Storage</a:t>
                        </a:r>
                      </a:p>
                    </p:txBody>
                  </p:sp>
                </p:grpSp>
                <p:grpSp>
                  <p:nvGrpSpPr>
                    <p:cNvPr id="647" name="Group 647"/>
                    <p:cNvGrpSpPr/>
                    <p:nvPr/>
                  </p:nvGrpSpPr>
                  <p:grpSpPr>
                    <a:xfrm>
                      <a:off x="0" y="4114801"/>
                      <a:ext cx="4063592" cy="727227"/>
                      <a:chOff x="0" y="0"/>
                      <a:chExt cx="4063591" cy="727225"/>
                    </a:xfrm>
                  </p:grpSpPr>
                  <p:sp>
                    <p:nvSpPr>
                      <p:cNvPr id="645" name="Shape 645"/>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6" name="Shape 646"/>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Servers</a:t>
                        </a:r>
                      </a:p>
                    </p:txBody>
                  </p:sp>
                </p:grpSp>
                <p:grpSp>
                  <p:nvGrpSpPr>
                    <p:cNvPr id="650" name="Group 650"/>
                    <p:cNvGrpSpPr/>
                    <p:nvPr/>
                  </p:nvGrpSpPr>
                  <p:grpSpPr>
                    <a:xfrm>
                      <a:off x="0" y="5486402"/>
                      <a:ext cx="4063592" cy="727227"/>
                      <a:chOff x="0" y="0"/>
                      <a:chExt cx="4063591" cy="727225"/>
                    </a:xfrm>
                  </p:grpSpPr>
                  <p:sp>
                    <p:nvSpPr>
                      <p:cNvPr id="648" name="Shape 648"/>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49" name="Shape 649"/>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Networking</a:t>
                        </a:r>
                      </a:p>
                    </p:txBody>
                  </p:sp>
                </p:grpSp>
                <p:grpSp>
                  <p:nvGrpSpPr>
                    <p:cNvPr id="653" name="Group 653"/>
                    <p:cNvGrpSpPr/>
                    <p:nvPr/>
                  </p:nvGrpSpPr>
                  <p:grpSpPr>
                    <a:xfrm>
                      <a:off x="0" y="2057400"/>
                      <a:ext cx="4063592" cy="727227"/>
                      <a:chOff x="0" y="0"/>
                      <a:chExt cx="4063591" cy="727225"/>
                    </a:xfrm>
                  </p:grpSpPr>
                  <p:sp>
                    <p:nvSpPr>
                      <p:cNvPr id="651" name="Shape 651"/>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2" name="Shape 652"/>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Middleware</a:t>
                        </a:r>
                      </a:p>
                    </p:txBody>
                  </p:sp>
                </p:grpSp>
                <p:grpSp>
                  <p:nvGrpSpPr>
                    <p:cNvPr id="656" name="Group 656"/>
                    <p:cNvGrpSpPr/>
                    <p:nvPr/>
                  </p:nvGrpSpPr>
                  <p:grpSpPr>
                    <a:xfrm>
                      <a:off x="0" y="3429001"/>
                      <a:ext cx="4063592" cy="727227"/>
                      <a:chOff x="0" y="0"/>
                      <a:chExt cx="4063591" cy="727225"/>
                    </a:xfrm>
                  </p:grpSpPr>
                  <p:sp>
                    <p:nvSpPr>
                      <p:cNvPr id="654" name="Shape 654"/>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5" name="Shape 655"/>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Virtualization</a:t>
                        </a:r>
                      </a:p>
                    </p:txBody>
                  </p:sp>
                </p:grpSp>
                <p:grpSp>
                  <p:nvGrpSpPr>
                    <p:cNvPr id="659" name="Group 659"/>
                    <p:cNvGrpSpPr/>
                    <p:nvPr/>
                  </p:nvGrpSpPr>
                  <p:grpSpPr>
                    <a:xfrm>
                      <a:off x="0" y="685799"/>
                      <a:ext cx="4063592" cy="727227"/>
                      <a:chOff x="0" y="0"/>
                      <a:chExt cx="4063591" cy="727225"/>
                    </a:xfrm>
                  </p:grpSpPr>
                  <p:sp>
                    <p:nvSpPr>
                      <p:cNvPr id="657" name="Shape 657"/>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58" name="Shape 658"/>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Data</a:t>
                        </a:r>
                      </a:p>
                    </p:txBody>
                  </p:sp>
                </p:grpSp>
                <p:grpSp>
                  <p:nvGrpSpPr>
                    <p:cNvPr id="662" name="Group 662"/>
                    <p:cNvGrpSpPr/>
                    <p:nvPr/>
                  </p:nvGrpSpPr>
                  <p:grpSpPr>
                    <a:xfrm>
                      <a:off x="0" y="0"/>
                      <a:ext cx="4063592" cy="727226"/>
                      <a:chOff x="0" y="0"/>
                      <a:chExt cx="4063591" cy="727225"/>
                    </a:xfrm>
                  </p:grpSpPr>
                  <p:sp>
                    <p:nvSpPr>
                      <p:cNvPr id="660" name="Shape 660"/>
                      <p:cNvSpPr/>
                      <p:nvPr/>
                    </p:nvSpPr>
                    <p:spPr>
                      <a:xfrm>
                        <a:off x="0" y="0"/>
                        <a:ext cx="4063592" cy="548641"/>
                      </a:xfrm>
                      <a:prstGeom prst="roundRect">
                        <a:avLst>
                          <a:gd name="adj" fmla="val 6250"/>
                        </a:avLst>
                      </a:prstGeom>
                      <a:solidFill>
                        <a:srgbClr val="000000"/>
                      </a:soli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FFFFFF"/>
                            </a:solidFill>
                            <a:latin typeface="Arial"/>
                            <a:ea typeface="Arial"/>
                            <a:cs typeface="Arial"/>
                            <a:sym typeface="Arial"/>
                          </a:defRPr>
                        </a:pPr>
                      </a:p>
                    </p:txBody>
                  </p:sp>
                  <p:sp>
                    <p:nvSpPr>
                      <p:cNvPr id="661" name="Shape 661"/>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FFFFFF"/>
                            </a:solidFill>
                            <a:latin typeface="Arial"/>
                            <a:ea typeface="Arial"/>
                            <a:cs typeface="Arial"/>
                            <a:sym typeface="Arial"/>
                          </a:defRPr>
                        </a:lvl1pPr>
                      </a:lstStyle>
                      <a:p>
                        <a:pPr lvl="0">
                          <a:defRPr sz="1800">
                            <a:solidFill>
                              <a:srgbClr val="000000"/>
                            </a:solidFill>
                          </a:defRPr>
                        </a:pPr>
                        <a:r>
                          <a:rPr sz="3200">
                            <a:solidFill>
                              <a:srgbClr val="FFFFFF"/>
                            </a:solidFill>
                          </a:rPr>
                          <a:t>Applications</a:t>
                        </a:r>
                      </a:p>
                    </p:txBody>
                  </p:sp>
                </p:grpSp>
                <p:grpSp>
                  <p:nvGrpSpPr>
                    <p:cNvPr id="665" name="Group 665"/>
                    <p:cNvGrpSpPr/>
                    <p:nvPr/>
                  </p:nvGrpSpPr>
                  <p:grpSpPr>
                    <a:xfrm>
                      <a:off x="0" y="1371601"/>
                      <a:ext cx="4063592" cy="727227"/>
                      <a:chOff x="0" y="0"/>
                      <a:chExt cx="4063591" cy="727225"/>
                    </a:xfrm>
                  </p:grpSpPr>
                  <p:sp>
                    <p:nvSpPr>
                      <p:cNvPr id="663" name="Shape 663"/>
                      <p:cNvSpPr/>
                      <p:nvPr/>
                    </p:nvSpPr>
                    <p:spPr>
                      <a:xfrm>
                        <a:off x="0" y="0"/>
                        <a:ext cx="4063592" cy="548641"/>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ln>
                      <a:effectLst>
                        <a:outerShdw sx="100000" sy="100000" kx="0" ky="0" algn="b" rotWithShape="0" blurRad="101600" dist="50800" dir="5400000">
                          <a:srgbClr val="000000">
                            <a:alpha val="38000"/>
                          </a:srgbClr>
                        </a:outerShdw>
                      </a:effectLst>
                    </p:spPr>
                    <p:txBody>
                      <a:bodyPr wrap="square" lIns="121919" tIns="121919" rIns="121919" bIns="121919" numCol="1" anchor="t">
                        <a:noAutofit/>
                      </a:bodyPr>
                      <a:lstStyle/>
                      <a:p>
                        <a:pPr lvl="0" defTabSz="914400">
                          <a:lnSpc>
                            <a:spcPct val="80000"/>
                          </a:lnSpc>
                          <a:defRPr sz="4800">
                            <a:solidFill>
                              <a:srgbClr val="00685D"/>
                            </a:solidFill>
                            <a:latin typeface="Arial"/>
                            <a:ea typeface="Arial"/>
                            <a:cs typeface="Arial"/>
                            <a:sym typeface="Arial"/>
                          </a:defRPr>
                        </a:pPr>
                      </a:p>
                    </p:txBody>
                  </p:sp>
                  <p:sp>
                    <p:nvSpPr>
                      <p:cNvPr id="664" name="Shape 664"/>
                      <p:cNvSpPr/>
                      <p:nvPr/>
                    </p:nvSpPr>
                    <p:spPr>
                      <a:xfrm>
                        <a:off x="26781" y="26781"/>
                        <a:ext cx="4010028"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lnSpc>
                            <a:spcPct val="80000"/>
                          </a:lnSpc>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Runtime</a:t>
                        </a:r>
                      </a:p>
                    </p:txBody>
                  </p:sp>
                </p:grpSp>
              </p:grpSp>
            </p:grpSp>
            <p:sp>
              <p:nvSpPr>
                <p:cNvPr id="668" name="Shape 668"/>
                <p:cNvSpPr/>
                <p:nvPr/>
              </p:nvSpPr>
              <p:spPr>
                <a:xfrm rot="16200000">
                  <a:off x="3698355" y="4412547"/>
                  <a:ext cx="4068401"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3600">
                      <a:solidFill>
                        <a:srgbClr val="00685D"/>
                      </a:solidFill>
                      <a:latin typeface="Arial"/>
                      <a:ea typeface="Arial"/>
                      <a:cs typeface="Arial"/>
                      <a:sym typeface="Arial"/>
                    </a:defRPr>
                  </a:lvl1pPr>
                </a:lstStyle>
                <a:p>
                  <a:pPr lvl="0">
                    <a:defRPr sz="1800">
                      <a:solidFill>
                        <a:srgbClr val="000000"/>
                      </a:solidFill>
                    </a:defRPr>
                  </a:pPr>
                  <a:r>
                    <a:rPr sz="3600">
                      <a:solidFill>
                        <a:srgbClr val="00685D"/>
                      </a:solidFill>
                    </a:rPr>
                    <a:t>Pivotal CF on IaaS</a:t>
                  </a:r>
                </a:p>
              </p:txBody>
            </p:sp>
          </p:grpSp>
          <p:sp>
            <p:nvSpPr>
              <p:cNvPr id="670" name="Shape 670"/>
              <p:cNvSpPr/>
              <p:nvPr/>
            </p:nvSpPr>
            <p:spPr>
              <a:xfrm flipV="1">
                <a:off x="968395" y="1070822"/>
                <a:ext cx="1" cy="122766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sp>
            <p:nvSpPr>
              <p:cNvPr id="671" name="Shape 671"/>
              <p:cNvSpPr/>
              <p:nvPr/>
            </p:nvSpPr>
            <p:spPr>
              <a:xfrm flipV="1">
                <a:off x="5315255" y="2475191"/>
                <a:ext cx="1" cy="462190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3200"/>
                </a:pPr>
              </a:p>
            </p:txBody>
          </p:sp>
        </p:grpSp>
      </p:grpSp>
      <p:sp>
        <p:nvSpPr>
          <p:cNvPr id="674" name="Shape 674"/>
          <p:cNvSpPr/>
          <p:nvPr/>
        </p:nvSpPr>
        <p:spPr>
          <a:xfrm>
            <a:off x="18109703" y="467912"/>
            <a:ext cx="568947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Power of PaaS</a:t>
            </a:r>
          </a:p>
        </p:txBody>
      </p:sp>
      <p:sp>
        <p:nvSpPr>
          <p:cNvPr id="675" name="Shape 675"/>
          <p:cNvSpPr/>
          <p:nvPr/>
        </p:nvSpPr>
        <p:spPr>
          <a:xfrm>
            <a:off x="18821547" y="1240367"/>
            <a:ext cx="497260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The “It Just Works” Experience</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36"/>
                                        </p:tgtEl>
                                        <p:attrNameLst>
                                          <p:attrName>style.visibility</p:attrName>
                                        </p:attrNameLst>
                                      </p:cBhvr>
                                      <p:to>
                                        <p:strVal val="visible"/>
                                      </p:to>
                                    </p:set>
                                    <p:animEffect filter="fade" transition="in">
                                      <p:cBhvr>
                                        <p:cTn id="7" dur="1000"/>
                                        <p:tgtEl>
                                          <p:spTgt spid="636"/>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2" fill="hold">
                                  <p:stCondLst>
                                    <p:cond delay="0"/>
                                  </p:stCondLst>
                                  <p:iterate type="el" backwards="0">
                                    <p:tmAbs val="0"/>
                                  </p:iterate>
                                  <p:childTnLst>
                                    <p:set>
                                      <p:cBhvr>
                                        <p:cTn id="11" fill="hold"/>
                                        <p:tgtEl>
                                          <p:spTgt spid="673"/>
                                        </p:tgtEl>
                                        <p:attrNameLst>
                                          <p:attrName>style.visibility</p:attrName>
                                        </p:attrNameLst>
                                      </p:cBhvr>
                                      <p:to>
                                        <p:strVal val="visible"/>
                                      </p:to>
                                    </p:set>
                                    <p:animEffect filter="fade" transition="in">
                                      <p:cBhvr>
                                        <p:cTn id="12"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3" grpId="2"/>
      <p:bldP build="whole" bldLvl="1" animBg="1" rev="0" advAuto="0" spid="636"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1" name="Group 681"/>
          <p:cNvGrpSpPr/>
          <p:nvPr/>
        </p:nvGrpSpPr>
        <p:grpSpPr>
          <a:xfrm>
            <a:off x="1799092" y="4071418"/>
            <a:ext cx="3861284" cy="823638"/>
            <a:chOff x="0" y="0"/>
            <a:chExt cx="3861282" cy="823637"/>
          </a:xfrm>
        </p:grpSpPr>
        <p:pic>
          <p:nvPicPr>
            <p:cNvPr id="679"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0" name="Shape 680"/>
            <p:cNvSpPr/>
            <p:nvPr/>
          </p:nvSpPr>
          <p:spPr>
            <a:xfrm>
              <a:off x="1072282" y="4007"/>
              <a:ext cx="27890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VM</a:t>
              </a:r>
            </a:p>
          </p:txBody>
        </p:sp>
      </p:grpSp>
      <p:grpSp>
        <p:nvGrpSpPr>
          <p:cNvPr id="684" name="Group 684"/>
          <p:cNvGrpSpPr/>
          <p:nvPr/>
        </p:nvGrpSpPr>
        <p:grpSpPr>
          <a:xfrm>
            <a:off x="1775818" y="5134861"/>
            <a:ext cx="6465403" cy="823638"/>
            <a:chOff x="0" y="0"/>
            <a:chExt cx="6465402" cy="823637"/>
          </a:xfrm>
        </p:grpSpPr>
        <p:pic>
          <p:nvPicPr>
            <p:cNvPr id="682"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3" name="Shape 683"/>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687" name="Group 687"/>
          <p:cNvGrpSpPr/>
          <p:nvPr/>
        </p:nvGrpSpPr>
        <p:grpSpPr>
          <a:xfrm>
            <a:off x="1777818" y="6198306"/>
            <a:ext cx="4932176" cy="831921"/>
            <a:chOff x="0" y="0"/>
            <a:chExt cx="4932174" cy="831919"/>
          </a:xfrm>
        </p:grpSpPr>
        <p:pic>
          <p:nvPicPr>
            <p:cNvPr id="685"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6" name="Shape 686"/>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690" name="Group 690"/>
          <p:cNvGrpSpPr/>
          <p:nvPr/>
        </p:nvGrpSpPr>
        <p:grpSpPr>
          <a:xfrm>
            <a:off x="1803095" y="7234428"/>
            <a:ext cx="5932301" cy="831921"/>
            <a:chOff x="0" y="0"/>
            <a:chExt cx="5932299" cy="831919"/>
          </a:xfrm>
        </p:grpSpPr>
        <p:pic>
          <p:nvPicPr>
            <p:cNvPr id="688"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89" name="Shape 689"/>
            <p:cNvSpPr/>
            <p:nvPr/>
          </p:nvSpPr>
          <p:spPr>
            <a:xfrm>
              <a:off x="1072282" y="29280"/>
              <a:ext cx="4860018"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a:t>
              </a:r>
            </a:p>
          </p:txBody>
        </p:sp>
      </p:grpSp>
      <p:grpSp>
        <p:nvGrpSpPr>
          <p:cNvPr id="693" name="Group 693"/>
          <p:cNvGrpSpPr/>
          <p:nvPr/>
        </p:nvGrpSpPr>
        <p:grpSpPr>
          <a:xfrm>
            <a:off x="1777815" y="9472591"/>
            <a:ext cx="7110127" cy="906003"/>
            <a:chOff x="0" y="0"/>
            <a:chExt cx="7110125" cy="906001"/>
          </a:xfrm>
        </p:grpSpPr>
        <p:pic>
          <p:nvPicPr>
            <p:cNvPr id="691"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692" name="Shape 692"/>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696" name="Group 696"/>
          <p:cNvGrpSpPr/>
          <p:nvPr/>
        </p:nvGrpSpPr>
        <p:grpSpPr>
          <a:xfrm>
            <a:off x="1752546" y="10620855"/>
            <a:ext cx="4762958" cy="823638"/>
            <a:chOff x="0" y="0"/>
            <a:chExt cx="4762957" cy="823637"/>
          </a:xfrm>
        </p:grpSpPr>
        <p:pic>
          <p:nvPicPr>
            <p:cNvPr id="69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695" name="Shape 695"/>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697" name="Shape 697"/>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698"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01" name="Group 701"/>
          <p:cNvGrpSpPr/>
          <p:nvPr/>
        </p:nvGrpSpPr>
        <p:grpSpPr>
          <a:xfrm>
            <a:off x="13319890" y="7053261"/>
            <a:ext cx="2415132" cy="802641"/>
            <a:chOff x="0" y="0"/>
            <a:chExt cx="2415130" cy="802639"/>
          </a:xfrm>
        </p:grpSpPr>
        <p:sp>
          <p:nvSpPr>
            <p:cNvPr id="699" name="Shape 699"/>
            <p:cNvSpPr/>
            <p:nvPr/>
          </p:nvSpPr>
          <p:spPr>
            <a:xfrm>
              <a:off x="800832" y="0"/>
              <a:ext cx="1614299"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push</a:t>
              </a:r>
            </a:p>
          </p:txBody>
        </p:sp>
        <p:sp>
          <p:nvSpPr>
            <p:cNvPr id="700" name="Shape 700"/>
            <p:cNvSpPr/>
            <p:nvPr/>
          </p:nvSpPr>
          <p:spPr>
            <a:xfrm>
              <a:off x="0" y="168101"/>
              <a:ext cx="631878"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grpSp>
        <p:nvGrpSpPr>
          <p:cNvPr id="704" name="Group 704"/>
          <p:cNvGrpSpPr/>
          <p:nvPr/>
        </p:nvGrpSpPr>
        <p:grpSpPr>
          <a:xfrm>
            <a:off x="1779821" y="8312106"/>
            <a:ext cx="6290827" cy="906001"/>
            <a:chOff x="0" y="0"/>
            <a:chExt cx="6290826" cy="906000"/>
          </a:xfrm>
        </p:grpSpPr>
        <p:pic>
          <p:nvPicPr>
            <p:cNvPr id="702" name="image6.png" descr="Time 128x128.png"/>
            <p:cNvPicPr/>
            <p:nvPr/>
          </p:nvPicPr>
          <p:blipFill>
            <a:blip r:embed="rId3">
              <a:extLst/>
            </a:blip>
            <a:stretch>
              <a:fillRect/>
            </a:stretch>
          </p:blipFill>
          <p:spPr>
            <a:xfrm>
              <a:off x="0" y="0"/>
              <a:ext cx="823638" cy="906001"/>
            </a:xfrm>
            <a:prstGeom prst="rect">
              <a:avLst/>
            </a:prstGeom>
            <a:ln w="12700" cap="flat">
              <a:noFill/>
              <a:miter lim="400000"/>
            </a:ln>
            <a:effectLst/>
          </p:spPr>
        </p:pic>
        <p:sp>
          <p:nvSpPr>
            <p:cNvPr id="703" name="Shape 703"/>
            <p:cNvSpPr/>
            <p:nvPr/>
          </p:nvSpPr>
          <p:spPr>
            <a:xfrm>
              <a:off x="1072282" y="44835"/>
              <a:ext cx="5218545"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SSL Termination</a:t>
              </a:r>
            </a:p>
          </p:txBody>
        </p:sp>
      </p:grpSp>
      <p:pic>
        <p:nvPicPr>
          <p:cNvPr id="705" name="image8.png"/>
          <p:cNvPicPr/>
          <p:nvPr/>
        </p:nvPicPr>
        <p:blipFill>
          <a:blip r:embed="rId5">
            <a:extLst/>
          </a:blip>
          <a:stretch>
            <a:fillRect/>
          </a:stretch>
        </p:blipFill>
        <p:spPr>
          <a:xfrm>
            <a:off x="19061600" y="2646893"/>
            <a:ext cx="4915071" cy="1830494"/>
          </a:xfrm>
          <a:prstGeom prst="rect">
            <a:avLst/>
          </a:prstGeom>
          <a:ln w="12700">
            <a:miter lim="400000"/>
          </a:ln>
        </p:spPr>
      </p:pic>
      <p:sp>
        <p:nvSpPr>
          <p:cNvPr id="706" name="Shape 706"/>
          <p:cNvSpPr/>
          <p:nvPr/>
        </p:nvSpPr>
        <p:spPr>
          <a:xfrm>
            <a:off x="16419159" y="467912"/>
            <a:ext cx="745604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Deploying an Application</a:t>
            </a:r>
          </a:p>
        </p:txBody>
      </p:sp>
      <p:sp>
        <p:nvSpPr>
          <p:cNvPr id="707" name="Shape 707"/>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IaaS versus PaaS</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681"/>
                                        </p:tgtEl>
                                        <p:attrNameLst>
                                          <p:attrName>style.visibility</p:attrName>
                                        </p:attrNameLst>
                                      </p:cBhvr>
                                      <p:to>
                                        <p:strVal val="visible"/>
                                      </p:to>
                                    </p:set>
                                    <p:anim calcmode="lin" valueType="num">
                                      <p:cBhvr>
                                        <p:cTn id="7" dur="500" fill="hold"/>
                                        <p:tgtEl>
                                          <p:spTgt spid="681"/>
                                        </p:tgtEl>
                                        <p:attrNameLst>
                                          <p:attrName>ppt_x</p:attrName>
                                        </p:attrNameLst>
                                      </p:cBhvr>
                                      <p:tavLst>
                                        <p:tav tm="0">
                                          <p:val>
                                            <p:strVal val="#ppt_x"/>
                                          </p:val>
                                        </p:tav>
                                        <p:tav tm="100000">
                                          <p:val>
                                            <p:strVal val="#ppt_x"/>
                                          </p:val>
                                        </p:tav>
                                      </p:tavLst>
                                    </p:anim>
                                    <p:anim calcmode="lin" valueType="num">
                                      <p:cBhvr>
                                        <p:cTn id="8" dur="500" fill="hold"/>
                                        <p:tgtEl>
                                          <p:spTgt spid="6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684"/>
                                        </p:tgtEl>
                                        <p:attrNameLst>
                                          <p:attrName>style.visibility</p:attrName>
                                        </p:attrNameLst>
                                      </p:cBhvr>
                                      <p:to>
                                        <p:strVal val="visible"/>
                                      </p:to>
                                    </p:set>
                                    <p:anim calcmode="lin" valueType="num">
                                      <p:cBhvr>
                                        <p:cTn id="13" dur="500" fill="hold"/>
                                        <p:tgtEl>
                                          <p:spTgt spid="684"/>
                                        </p:tgtEl>
                                        <p:attrNameLst>
                                          <p:attrName>ppt_x</p:attrName>
                                        </p:attrNameLst>
                                      </p:cBhvr>
                                      <p:tavLst>
                                        <p:tav tm="0">
                                          <p:val>
                                            <p:strVal val="#ppt_x"/>
                                          </p:val>
                                        </p:tav>
                                        <p:tav tm="100000">
                                          <p:val>
                                            <p:strVal val="#ppt_x"/>
                                          </p:val>
                                        </p:tav>
                                      </p:tavLst>
                                    </p:anim>
                                    <p:anim calcmode="lin" valueType="num">
                                      <p:cBhvr>
                                        <p:cTn id="14" dur="500" fill="hold"/>
                                        <p:tgtEl>
                                          <p:spTgt spid="6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687"/>
                                        </p:tgtEl>
                                        <p:attrNameLst>
                                          <p:attrName>style.visibility</p:attrName>
                                        </p:attrNameLst>
                                      </p:cBhvr>
                                      <p:to>
                                        <p:strVal val="visible"/>
                                      </p:to>
                                    </p:set>
                                    <p:anim calcmode="lin" valueType="num">
                                      <p:cBhvr>
                                        <p:cTn id="19" dur="500" fill="hold"/>
                                        <p:tgtEl>
                                          <p:spTgt spid="687"/>
                                        </p:tgtEl>
                                        <p:attrNameLst>
                                          <p:attrName>ppt_x</p:attrName>
                                        </p:attrNameLst>
                                      </p:cBhvr>
                                      <p:tavLst>
                                        <p:tav tm="0">
                                          <p:val>
                                            <p:strVal val="#ppt_x"/>
                                          </p:val>
                                        </p:tav>
                                        <p:tav tm="100000">
                                          <p:val>
                                            <p:strVal val="#ppt_x"/>
                                          </p:val>
                                        </p:tav>
                                      </p:tavLst>
                                    </p:anim>
                                    <p:anim calcmode="lin" valueType="num">
                                      <p:cBhvr>
                                        <p:cTn id="20" dur="500" fill="hold"/>
                                        <p:tgtEl>
                                          <p:spTgt spid="6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690"/>
                                        </p:tgtEl>
                                        <p:attrNameLst>
                                          <p:attrName>style.visibility</p:attrName>
                                        </p:attrNameLst>
                                      </p:cBhvr>
                                      <p:to>
                                        <p:strVal val="visible"/>
                                      </p:to>
                                    </p:set>
                                    <p:anim calcmode="lin" valueType="num">
                                      <p:cBhvr>
                                        <p:cTn id="25" dur="500" fill="hold"/>
                                        <p:tgtEl>
                                          <p:spTgt spid="690"/>
                                        </p:tgtEl>
                                        <p:attrNameLst>
                                          <p:attrName>ppt_x</p:attrName>
                                        </p:attrNameLst>
                                      </p:cBhvr>
                                      <p:tavLst>
                                        <p:tav tm="0">
                                          <p:val>
                                            <p:strVal val="#ppt_x"/>
                                          </p:val>
                                        </p:tav>
                                        <p:tav tm="100000">
                                          <p:val>
                                            <p:strVal val="#ppt_x"/>
                                          </p:val>
                                        </p:tav>
                                      </p:tavLst>
                                    </p:anim>
                                    <p:anim calcmode="lin" valueType="num">
                                      <p:cBhvr>
                                        <p:cTn id="26" dur="500" fill="hold"/>
                                        <p:tgtEl>
                                          <p:spTgt spid="69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04"/>
                                        </p:tgtEl>
                                        <p:attrNameLst>
                                          <p:attrName>style.visibility</p:attrName>
                                        </p:attrNameLst>
                                      </p:cBhvr>
                                      <p:to>
                                        <p:strVal val="visible"/>
                                      </p:to>
                                    </p:set>
                                    <p:anim calcmode="lin" valueType="num">
                                      <p:cBhvr>
                                        <p:cTn id="31" dur="500" fill="hold"/>
                                        <p:tgtEl>
                                          <p:spTgt spid="704"/>
                                        </p:tgtEl>
                                        <p:attrNameLst>
                                          <p:attrName>ppt_x</p:attrName>
                                        </p:attrNameLst>
                                      </p:cBhvr>
                                      <p:tavLst>
                                        <p:tav tm="0">
                                          <p:val>
                                            <p:strVal val="#ppt_x"/>
                                          </p:val>
                                        </p:tav>
                                        <p:tav tm="100000">
                                          <p:val>
                                            <p:strVal val="#ppt_x"/>
                                          </p:val>
                                        </p:tav>
                                      </p:tavLst>
                                    </p:anim>
                                    <p:anim calcmode="lin" valueType="num">
                                      <p:cBhvr>
                                        <p:cTn id="32" dur="500" fill="hold"/>
                                        <p:tgtEl>
                                          <p:spTgt spid="7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693"/>
                                        </p:tgtEl>
                                        <p:attrNameLst>
                                          <p:attrName>style.visibility</p:attrName>
                                        </p:attrNameLst>
                                      </p:cBhvr>
                                      <p:to>
                                        <p:strVal val="visible"/>
                                      </p:to>
                                    </p:set>
                                    <p:anim calcmode="lin" valueType="num">
                                      <p:cBhvr>
                                        <p:cTn id="37" dur="500" fill="hold"/>
                                        <p:tgtEl>
                                          <p:spTgt spid="693"/>
                                        </p:tgtEl>
                                        <p:attrNameLst>
                                          <p:attrName>ppt_x</p:attrName>
                                        </p:attrNameLst>
                                      </p:cBhvr>
                                      <p:tavLst>
                                        <p:tav tm="0">
                                          <p:val>
                                            <p:strVal val="#ppt_x"/>
                                          </p:val>
                                        </p:tav>
                                        <p:tav tm="100000">
                                          <p:val>
                                            <p:strVal val="#ppt_x"/>
                                          </p:val>
                                        </p:tav>
                                      </p:tavLst>
                                    </p:anim>
                                    <p:anim calcmode="lin" valueType="num">
                                      <p:cBhvr>
                                        <p:cTn id="38" dur="500" fill="hold"/>
                                        <p:tgtEl>
                                          <p:spTgt spid="69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696"/>
                                        </p:tgtEl>
                                        <p:attrNameLst>
                                          <p:attrName>style.visibility</p:attrName>
                                        </p:attrNameLst>
                                      </p:cBhvr>
                                      <p:to>
                                        <p:strVal val="visible"/>
                                      </p:to>
                                    </p:set>
                                    <p:anim calcmode="lin" valueType="num">
                                      <p:cBhvr>
                                        <p:cTn id="43" dur="500" fill="hold"/>
                                        <p:tgtEl>
                                          <p:spTgt spid="696"/>
                                        </p:tgtEl>
                                        <p:attrNameLst>
                                          <p:attrName>ppt_x</p:attrName>
                                        </p:attrNameLst>
                                      </p:cBhvr>
                                      <p:tavLst>
                                        <p:tav tm="0">
                                          <p:val>
                                            <p:strVal val="#ppt_x"/>
                                          </p:val>
                                        </p:tav>
                                        <p:tav tm="100000">
                                          <p:val>
                                            <p:strVal val="#ppt_x"/>
                                          </p:val>
                                        </p:tav>
                                      </p:tavLst>
                                    </p:anim>
                                    <p:anim calcmode="lin" valueType="num">
                                      <p:cBhvr>
                                        <p:cTn id="44" dur="500" fill="hold"/>
                                        <p:tgtEl>
                                          <p:spTgt spid="69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nodeType="clickEffect" presetClass="entr" presetSubtype="4" presetID="2" grpId="8" fill="hold">
                                  <p:stCondLst>
                                    <p:cond delay="0"/>
                                  </p:stCondLst>
                                  <p:iterate type="el" backwards="0">
                                    <p:tmAbs val="0"/>
                                  </p:iterate>
                                  <p:childTnLst>
                                    <p:set>
                                      <p:cBhvr>
                                        <p:cTn id="48" fill="hold"/>
                                        <p:tgtEl>
                                          <p:spTgt spid="701"/>
                                        </p:tgtEl>
                                        <p:attrNameLst>
                                          <p:attrName>style.visibility</p:attrName>
                                        </p:attrNameLst>
                                      </p:cBhvr>
                                      <p:to>
                                        <p:strVal val="visible"/>
                                      </p:to>
                                    </p:set>
                                    <p:anim calcmode="lin" valueType="num">
                                      <p:cBhvr>
                                        <p:cTn id="49" dur="500" fill="hold"/>
                                        <p:tgtEl>
                                          <p:spTgt spid="701"/>
                                        </p:tgtEl>
                                        <p:attrNameLst>
                                          <p:attrName>ppt_x</p:attrName>
                                        </p:attrNameLst>
                                      </p:cBhvr>
                                      <p:tavLst>
                                        <p:tav tm="0">
                                          <p:val>
                                            <p:strVal val="#ppt_x"/>
                                          </p:val>
                                        </p:tav>
                                        <p:tav tm="100000">
                                          <p:val>
                                            <p:strVal val="#ppt_x"/>
                                          </p:val>
                                        </p:tav>
                                      </p:tavLst>
                                    </p:anim>
                                    <p:anim calcmode="lin" valueType="num">
                                      <p:cBhvr>
                                        <p:cTn id="50" dur="500" fill="hold"/>
                                        <p:tgtEl>
                                          <p:spTgt spid="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6" grpId="7"/>
      <p:bldP build="whole" bldLvl="1" animBg="1" rev="0" advAuto="0" spid="704" grpId="5"/>
      <p:bldP build="whole" bldLvl="1" animBg="1" rev="0" advAuto="0" spid="693" grpId="6"/>
      <p:bldP build="whole" bldLvl="1" animBg="1" rev="0" advAuto="0" spid="701" grpId="8"/>
      <p:bldP build="whole" bldLvl="1" animBg="1" rev="0" advAuto="0" spid="681" grpId="1"/>
      <p:bldP build="whole" bldLvl="1" animBg="1" rev="0" advAuto="0" spid="690" grpId="4"/>
      <p:bldP build="whole" bldLvl="1" animBg="1" rev="0" advAuto="0" spid="684" grpId="2"/>
      <p:bldP build="whole" bldLvl="1" animBg="1" rev="0" advAuto="0" spid="687" grpId="3"/>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3" name="Group 713"/>
          <p:cNvGrpSpPr/>
          <p:nvPr/>
        </p:nvGrpSpPr>
        <p:grpSpPr>
          <a:xfrm>
            <a:off x="1799093" y="4769918"/>
            <a:ext cx="4834396" cy="823638"/>
            <a:chOff x="0" y="0"/>
            <a:chExt cx="4834394" cy="823637"/>
          </a:xfrm>
        </p:grpSpPr>
        <p:pic>
          <p:nvPicPr>
            <p:cNvPr id="711"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2" name="Shape 712"/>
            <p:cNvSpPr/>
            <p:nvPr/>
          </p:nvSpPr>
          <p:spPr>
            <a:xfrm>
              <a:off x="1072282" y="4007"/>
              <a:ext cx="376211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Provision New VM</a:t>
              </a:r>
            </a:p>
          </p:txBody>
        </p:sp>
      </p:grpSp>
      <p:grpSp>
        <p:nvGrpSpPr>
          <p:cNvPr id="716" name="Group 716"/>
          <p:cNvGrpSpPr/>
          <p:nvPr/>
        </p:nvGrpSpPr>
        <p:grpSpPr>
          <a:xfrm>
            <a:off x="1775818" y="5833361"/>
            <a:ext cx="6465403" cy="823638"/>
            <a:chOff x="0" y="0"/>
            <a:chExt cx="6465402" cy="823637"/>
          </a:xfrm>
        </p:grpSpPr>
        <p:pic>
          <p:nvPicPr>
            <p:cNvPr id="714"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5" name="Shape 715"/>
            <p:cNvSpPr/>
            <p:nvPr/>
          </p:nvSpPr>
          <p:spPr>
            <a:xfrm>
              <a:off x="1072282" y="4007"/>
              <a:ext cx="539312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Install Application Runtime</a:t>
              </a:r>
            </a:p>
          </p:txBody>
        </p:sp>
      </p:grpSp>
      <p:grpSp>
        <p:nvGrpSpPr>
          <p:cNvPr id="719" name="Group 719"/>
          <p:cNvGrpSpPr/>
          <p:nvPr/>
        </p:nvGrpSpPr>
        <p:grpSpPr>
          <a:xfrm>
            <a:off x="1777818" y="6896806"/>
            <a:ext cx="4932176" cy="831921"/>
            <a:chOff x="0" y="0"/>
            <a:chExt cx="4932174" cy="831919"/>
          </a:xfrm>
        </p:grpSpPr>
        <p:pic>
          <p:nvPicPr>
            <p:cNvPr id="717"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18" name="Shape 718"/>
            <p:cNvSpPr/>
            <p:nvPr/>
          </p:nvSpPr>
          <p:spPr>
            <a:xfrm>
              <a:off x="1072282" y="29280"/>
              <a:ext cx="385989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Deploy Application</a:t>
              </a:r>
            </a:p>
          </p:txBody>
        </p:sp>
      </p:grpSp>
      <p:grpSp>
        <p:nvGrpSpPr>
          <p:cNvPr id="722" name="Group 722"/>
          <p:cNvGrpSpPr/>
          <p:nvPr/>
        </p:nvGrpSpPr>
        <p:grpSpPr>
          <a:xfrm>
            <a:off x="1803095" y="7932928"/>
            <a:ext cx="8956117" cy="831921"/>
            <a:chOff x="0" y="0"/>
            <a:chExt cx="8956115" cy="831919"/>
          </a:xfrm>
        </p:grpSpPr>
        <p:pic>
          <p:nvPicPr>
            <p:cNvPr id="720"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1" name="Shape 721"/>
            <p:cNvSpPr/>
            <p:nvPr/>
          </p:nvSpPr>
          <p:spPr>
            <a:xfrm>
              <a:off x="1072282" y="29280"/>
              <a:ext cx="7883834"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Load Balancer / Update Route</a:t>
              </a:r>
            </a:p>
          </p:txBody>
        </p:sp>
      </p:grpSp>
      <p:grpSp>
        <p:nvGrpSpPr>
          <p:cNvPr id="725" name="Group 725"/>
          <p:cNvGrpSpPr/>
          <p:nvPr/>
        </p:nvGrpSpPr>
        <p:grpSpPr>
          <a:xfrm>
            <a:off x="1777815" y="8983308"/>
            <a:ext cx="7110127" cy="906003"/>
            <a:chOff x="0" y="0"/>
            <a:chExt cx="7110125" cy="906001"/>
          </a:xfrm>
        </p:grpSpPr>
        <p:pic>
          <p:nvPicPr>
            <p:cNvPr id="723" name="image6.png" descr="Time 128x128.png"/>
            <p:cNvPicPr/>
            <p:nvPr/>
          </p:nvPicPr>
          <p:blipFill>
            <a:blip r:embed="rId3">
              <a:extLst/>
            </a:blip>
            <a:stretch>
              <a:fillRect/>
            </a:stretch>
          </p:blipFill>
          <p:spPr>
            <a:xfrm>
              <a:off x="0" y="0"/>
              <a:ext cx="823638" cy="906002"/>
            </a:xfrm>
            <a:prstGeom prst="rect">
              <a:avLst/>
            </a:prstGeom>
            <a:ln w="12700" cap="flat">
              <a:noFill/>
              <a:miter lim="400000"/>
            </a:ln>
            <a:effectLst/>
          </p:spPr>
        </p:pic>
        <p:sp>
          <p:nvSpPr>
            <p:cNvPr id="724" name="Shape 724"/>
            <p:cNvSpPr/>
            <p:nvPr/>
          </p:nvSpPr>
          <p:spPr>
            <a:xfrm>
              <a:off x="1072282" y="19565"/>
              <a:ext cx="6037844"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Service Connectivity</a:t>
              </a:r>
            </a:p>
          </p:txBody>
        </p:sp>
      </p:grpSp>
      <p:grpSp>
        <p:nvGrpSpPr>
          <p:cNvPr id="728" name="Group 728"/>
          <p:cNvGrpSpPr/>
          <p:nvPr/>
        </p:nvGrpSpPr>
        <p:grpSpPr>
          <a:xfrm>
            <a:off x="1752546" y="10131571"/>
            <a:ext cx="4762958" cy="823638"/>
            <a:chOff x="0" y="0"/>
            <a:chExt cx="4762957" cy="823637"/>
          </a:xfrm>
        </p:grpSpPr>
        <p:pic>
          <p:nvPicPr>
            <p:cNvPr id="726" name="image6.png" descr="Time 128x128.png"/>
            <p:cNvPicPr/>
            <p:nvPr/>
          </p:nvPicPr>
          <p:blipFill>
            <a:blip r:embed="rId3">
              <a:extLst/>
            </a:blip>
            <a:stretch>
              <a:fillRect/>
            </a:stretch>
          </p:blipFill>
          <p:spPr>
            <a:xfrm>
              <a:off x="0" y="0"/>
              <a:ext cx="823638" cy="823638"/>
            </a:xfrm>
            <a:prstGeom prst="rect">
              <a:avLst/>
            </a:prstGeom>
            <a:ln w="12700" cap="flat">
              <a:noFill/>
              <a:miter lim="400000"/>
            </a:ln>
            <a:effectLst/>
          </p:spPr>
        </p:pic>
        <p:sp>
          <p:nvSpPr>
            <p:cNvPr id="727" name="Shape 727"/>
            <p:cNvSpPr/>
            <p:nvPr/>
          </p:nvSpPr>
          <p:spPr>
            <a:xfrm>
              <a:off x="1072282" y="4007"/>
              <a:ext cx="369067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Configure Firewall</a:t>
              </a:r>
            </a:p>
          </p:txBody>
        </p:sp>
      </p:grpSp>
      <p:sp>
        <p:nvSpPr>
          <p:cNvPr id="729" name="Shape 729"/>
          <p:cNvSpPr/>
          <p:nvPr/>
        </p:nvSpPr>
        <p:spPr>
          <a:xfrm flipH="1">
            <a:off x="12182521" y="2678756"/>
            <a:ext cx="75827" cy="9325114"/>
          </a:xfrm>
          <a:prstGeom prst="line">
            <a:avLst/>
          </a:prstGeom>
          <a:ln w="25400">
            <a:solidFill>
              <a:srgbClr val="A6A6A6"/>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730" name="image7.png"/>
          <p:cNvPicPr/>
          <p:nvPr/>
        </p:nvPicPr>
        <p:blipFill>
          <a:blip r:embed="rId4">
            <a:extLst/>
          </a:blip>
          <a:stretch>
            <a:fillRect/>
          </a:stretch>
        </p:blipFill>
        <p:spPr>
          <a:xfrm>
            <a:off x="8722688" y="2624170"/>
            <a:ext cx="3230881" cy="1615441"/>
          </a:xfrm>
          <a:prstGeom prst="rect">
            <a:avLst/>
          </a:prstGeom>
          <a:ln w="12700">
            <a:miter lim="400000"/>
          </a:ln>
        </p:spPr>
      </p:pic>
      <p:grpSp>
        <p:nvGrpSpPr>
          <p:cNvPr id="733" name="Group 733"/>
          <p:cNvGrpSpPr/>
          <p:nvPr/>
        </p:nvGrpSpPr>
        <p:grpSpPr>
          <a:xfrm>
            <a:off x="13319890" y="7061229"/>
            <a:ext cx="2435894" cy="802641"/>
            <a:chOff x="0" y="0"/>
            <a:chExt cx="2435892" cy="802639"/>
          </a:xfrm>
        </p:grpSpPr>
        <p:sp>
          <p:nvSpPr>
            <p:cNvPr id="731" name="Shape 731"/>
            <p:cNvSpPr/>
            <p:nvPr/>
          </p:nvSpPr>
          <p:spPr>
            <a:xfrm>
              <a:off x="800831" y="0"/>
              <a:ext cx="1635062"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b="1" sz="3600">
                  <a:solidFill>
                    <a:srgbClr val="00685D"/>
                  </a:solidFill>
                  <a:latin typeface="Calibri"/>
                  <a:ea typeface="Calibri"/>
                  <a:cs typeface="Calibri"/>
                  <a:sym typeface="Calibri"/>
                </a:defRPr>
              </a:lvl1pPr>
            </a:lstStyle>
            <a:p>
              <a:pPr lvl="0">
                <a:defRPr b="0" sz="1800">
                  <a:solidFill>
                    <a:srgbClr val="000000"/>
                  </a:solidFill>
                </a:defRPr>
              </a:pPr>
              <a:r>
                <a:rPr b="1" sz="3600">
                  <a:solidFill>
                    <a:srgbClr val="00685D"/>
                  </a:solidFill>
                </a:rPr>
                <a:t>cf scale</a:t>
              </a:r>
            </a:p>
          </p:txBody>
        </p:sp>
        <p:sp>
          <p:nvSpPr>
            <p:cNvPr id="732" name="Shape 732"/>
            <p:cNvSpPr/>
            <p:nvPr/>
          </p:nvSpPr>
          <p:spPr>
            <a:xfrm>
              <a:off x="0" y="168101"/>
              <a:ext cx="631873" cy="63178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16F3B"/>
            </a:solidFill>
            <a:ln w="12700" cap="flat">
              <a:noFill/>
              <a:miter lim="400000"/>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pic>
        <p:nvPicPr>
          <p:cNvPr id="734" name="image8.png"/>
          <p:cNvPicPr/>
          <p:nvPr/>
        </p:nvPicPr>
        <p:blipFill>
          <a:blip r:embed="rId5">
            <a:extLst/>
          </a:blip>
          <a:stretch>
            <a:fillRect/>
          </a:stretch>
        </p:blipFill>
        <p:spPr>
          <a:xfrm>
            <a:off x="19061600" y="2646893"/>
            <a:ext cx="4915071" cy="1830494"/>
          </a:xfrm>
          <a:prstGeom prst="rect">
            <a:avLst/>
          </a:prstGeom>
          <a:ln w="12700">
            <a:miter lim="400000"/>
          </a:ln>
        </p:spPr>
      </p:pic>
      <p:sp>
        <p:nvSpPr>
          <p:cNvPr id="735" name="Shape 735"/>
          <p:cNvSpPr/>
          <p:nvPr/>
        </p:nvSpPr>
        <p:spPr>
          <a:xfrm>
            <a:off x="17002218" y="467912"/>
            <a:ext cx="676478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Scaling an Application</a:t>
            </a:r>
          </a:p>
        </p:txBody>
      </p:sp>
      <p:sp>
        <p:nvSpPr>
          <p:cNvPr id="736" name="Shape 736"/>
          <p:cNvSpPr/>
          <p:nvPr/>
        </p:nvSpPr>
        <p:spPr>
          <a:xfrm>
            <a:off x="21006950" y="1240367"/>
            <a:ext cx="2792494"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IaaS versus PaaS</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713"/>
                                        </p:tgtEl>
                                        <p:attrNameLst>
                                          <p:attrName>style.visibility</p:attrName>
                                        </p:attrNameLst>
                                      </p:cBhvr>
                                      <p:to>
                                        <p:strVal val="visible"/>
                                      </p:to>
                                    </p:set>
                                    <p:anim calcmode="lin" valueType="num">
                                      <p:cBhvr>
                                        <p:cTn id="7" dur="500" fill="hold"/>
                                        <p:tgtEl>
                                          <p:spTgt spid="713"/>
                                        </p:tgtEl>
                                        <p:attrNameLst>
                                          <p:attrName>ppt_x</p:attrName>
                                        </p:attrNameLst>
                                      </p:cBhvr>
                                      <p:tavLst>
                                        <p:tav tm="0">
                                          <p:val>
                                            <p:strVal val="#ppt_x"/>
                                          </p:val>
                                        </p:tav>
                                        <p:tav tm="100000">
                                          <p:val>
                                            <p:strVal val="#ppt_x"/>
                                          </p:val>
                                        </p:tav>
                                      </p:tavLst>
                                    </p:anim>
                                    <p:anim calcmode="lin" valueType="num">
                                      <p:cBhvr>
                                        <p:cTn id="8" dur="500" fill="hold"/>
                                        <p:tgtEl>
                                          <p:spTgt spid="7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4" presetID="2" grpId="2" fill="hold">
                                  <p:stCondLst>
                                    <p:cond delay="0"/>
                                  </p:stCondLst>
                                  <p:iterate type="el" backwards="0">
                                    <p:tmAbs val="0"/>
                                  </p:iterate>
                                  <p:childTnLst>
                                    <p:set>
                                      <p:cBhvr>
                                        <p:cTn id="12" fill="hold"/>
                                        <p:tgtEl>
                                          <p:spTgt spid="716"/>
                                        </p:tgtEl>
                                        <p:attrNameLst>
                                          <p:attrName>style.visibility</p:attrName>
                                        </p:attrNameLst>
                                      </p:cBhvr>
                                      <p:to>
                                        <p:strVal val="visible"/>
                                      </p:to>
                                    </p:set>
                                    <p:anim calcmode="lin" valueType="num">
                                      <p:cBhvr>
                                        <p:cTn id="13" dur="500" fill="hold"/>
                                        <p:tgtEl>
                                          <p:spTgt spid="716"/>
                                        </p:tgtEl>
                                        <p:attrNameLst>
                                          <p:attrName>ppt_x</p:attrName>
                                        </p:attrNameLst>
                                      </p:cBhvr>
                                      <p:tavLst>
                                        <p:tav tm="0">
                                          <p:val>
                                            <p:strVal val="#ppt_x"/>
                                          </p:val>
                                        </p:tav>
                                        <p:tav tm="100000">
                                          <p:val>
                                            <p:strVal val="#ppt_x"/>
                                          </p:val>
                                        </p:tav>
                                      </p:tavLst>
                                    </p:anim>
                                    <p:anim calcmode="lin" valueType="num">
                                      <p:cBhvr>
                                        <p:cTn id="14"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4" presetID="2" grpId="3" fill="hold">
                                  <p:stCondLst>
                                    <p:cond delay="0"/>
                                  </p:stCondLst>
                                  <p:iterate type="el" backwards="0">
                                    <p:tmAbs val="0"/>
                                  </p:iterate>
                                  <p:childTnLst>
                                    <p:set>
                                      <p:cBhvr>
                                        <p:cTn id="18" fill="hold"/>
                                        <p:tgtEl>
                                          <p:spTgt spid="719"/>
                                        </p:tgtEl>
                                        <p:attrNameLst>
                                          <p:attrName>style.visibility</p:attrName>
                                        </p:attrNameLst>
                                      </p:cBhvr>
                                      <p:to>
                                        <p:strVal val="visible"/>
                                      </p:to>
                                    </p:set>
                                    <p:anim calcmode="lin" valueType="num">
                                      <p:cBhvr>
                                        <p:cTn id="19" dur="500" fill="hold"/>
                                        <p:tgtEl>
                                          <p:spTgt spid="719"/>
                                        </p:tgtEl>
                                        <p:attrNameLst>
                                          <p:attrName>ppt_x</p:attrName>
                                        </p:attrNameLst>
                                      </p:cBhvr>
                                      <p:tavLst>
                                        <p:tav tm="0">
                                          <p:val>
                                            <p:strVal val="#ppt_x"/>
                                          </p:val>
                                        </p:tav>
                                        <p:tav tm="100000">
                                          <p:val>
                                            <p:strVal val="#ppt_x"/>
                                          </p:val>
                                        </p:tav>
                                      </p:tavLst>
                                    </p:anim>
                                    <p:anim calcmode="lin" valueType="num">
                                      <p:cBhvr>
                                        <p:cTn id="20" dur="500" fill="hold"/>
                                        <p:tgtEl>
                                          <p:spTgt spid="7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4" presetID="2" grpId="4" fill="hold">
                                  <p:stCondLst>
                                    <p:cond delay="0"/>
                                  </p:stCondLst>
                                  <p:iterate type="el" backwards="0">
                                    <p:tmAbs val="0"/>
                                  </p:iterate>
                                  <p:childTnLst>
                                    <p:set>
                                      <p:cBhvr>
                                        <p:cTn id="24" fill="hold"/>
                                        <p:tgtEl>
                                          <p:spTgt spid="722"/>
                                        </p:tgtEl>
                                        <p:attrNameLst>
                                          <p:attrName>style.visibility</p:attrName>
                                        </p:attrNameLst>
                                      </p:cBhvr>
                                      <p:to>
                                        <p:strVal val="visible"/>
                                      </p:to>
                                    </p:set>
                                    <p:anim calcmode="lin" valueType="num">
                                      <p:cBhvr>
                                        <p:cTn id="25" dur="500" fill="hold"/>
                                        <p:tgtEl>
                                          <p:spTgt spid="722"/>
                                        </p:tgtEl>
                                        <p:attrNameLst>
                                          <p:attrName>ppt_x</p:attrName>
                                        </p:attrNameLst>
                                      </p:cBhvr>
                                      <p:tavLst>
                                        <p:tav tm="0">
                                          <p:val>
                                            <p:strVal val="#ppt_x"/>
                                          </p:val>
                                        </p:tav>
                                        <p:tav tm="100000">
                                          <p:val>
                                            <p:strVal val="#ppt_x"/>
                                          </p:val>
                                        </p:tav>
                                      </p:tavLst>
                                    </p:anim>
                                    <p:anim calcmode="lin" valueType="num">
                                      <p:cBhvr>
                                        <p:cTn id="26" dur="500" fill="hold"/>
                                        <p:tgtEl>
                                          <p:spTgt spid="7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nodeType="clickEffect" presetClass="entr" presetSubtype="4" presetID="2" grpId="5" fill="hold">
                                  <p:stCondLst>
                                    <p:cond delay="0"/>
                                  </p:stCondLst>
                                  <p:iterate type="el" backwards="0">
                                    <p:tmAbs val="0"/>
                                  </p:iterate>
                                  <p:childTnLst>
                                    <p:set>
                                      <p:cBhvr>
                                        <p:cTn id="30" fill="hold"/>
                                        <p:tgtEl>
                                          <p:spTgt spid="725"/>
                                        </p:tgtEl>
                                        <p:attrNameLst>
                                          <p:attrName>style.visibility</p:attrName>
                                        </p:attrNameLst>
                                      </p:cBhvr>
                                      <p:to>
                                        <p:strVal val="visible"/>
                                      </p:to>
                                    </p:set>
                                    <p:anim calcmode="lin" valueType="num">
                                      <p:cBhvr>
                                        <p:cTn id="31" dur="500" fill="hold"/>
                                        <p:tgtEl>
                                          <p:spTgt spid="725"/>
                                        </p:tgtEl>
                                        <p:attrNameLst>
                                          <p:attrName>ppt_x</p:attrName>
                                        </p:attrNameLst>
                                      </p:cBhvr>
                                      <p:tavLst>
                                        <p:tav tm="0">
                                          <p:val>
                                            <p:strVal val="#ppt_x"/>
                                          </p:val>
                                        </p:tav>
                                        <p:tav tm="100000">
                                          <p:val>
                                            <p:strVal val="#ppt_x"/>
                                          </p:val>
                                        </p:tav>
                                      </p:tavLst>
                                    </p:anim>
                                    <p:anim calcmode="lin" valueType="num">
                                      <p:cBhvr>
                                        <p:cTn id="32" dur="500" fill="hold"/>
                                        <p:tgtEl>
                                          <p:spTgt spid="7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4" presetID="2" grpId="6" fill="hold">
                                  <p:stCondLst>
                                    <p:cond delay="0"/>
                                  </p:stCondLst>
                                  <p:iterate type="el" backwards="0">
                                    <p:tmAbs val="0"/>
                                  </p:iterate>
                                  <p:childTnLst>
                                    <p:set>
                                      <p:cBhvr>
                                        <p:cTn id="36" fill="hold"/>
                                        <p:tgtEl>
                                          <p:spTgt spid="728"/>
                                        </p:tgtEl>
                                        <p:attrNameLst>
                                          <p:attrName>style.visibility</p:attrName>
                                        </p:attrNameLst>
                                      </p:cBhvr>
                                      <p:to>
                                        <p:strVal val="visible"/>
                                      </p:to>
                                    </p:set>
                                    <p:anim calcmode="lin" valueType="num">
                                      <p:cBhvr>
                                        <p:cTn id="37" dur="500" fill="hold"/>
                                        <p:tgtEl>
                                          <p:spTgt spid="728"/>
                                        </p:tgtEl>
                                        <p:attrNameLst>
                                          <p:attrName>ppt_x</p:attrName>
                                        </p:attrNameLst>
                                      </p:cBhvr>
                                      <p:tavLst>
                                        <p:tav tm="0">
                                          <p:val>
                                            <p:strVal val="#ppt_x"/>
                                          </p:val>
                                        </p:tav>
                                        <p:tav tm="100000">
                                          <p:val>
                                            <p:strVal val="#ppt_x"/>
                                          </p:val>
                                        </p:tav>
                                      </p:tavLst>
                                    </p:anim>
                                    <p:anim calcmode="lin" valueType="num">
                                      <p:cBhvr>
                                        <p:cTn id="38" dur="500" fill="hold"/>
                                        <p:tgtEl>
                                          <p:spTgt spid="7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4" presetID="2" grpId="7" fill="hold">
                                  <p:stCondLst>
                                    <p:cond delay="0"/>
                                  </p:stCondLst>
                                  <p:iterate type="el" backwards="0">
                                    <p:tmAbs val="0"/>
                                  </p:iterate>
                                  <p:childTnLst>
                                    <p:set>
                                      <p:cBhvr>
                                        <p:cTn id="42" fill="hold"/>
                                        <p:tgtEl>
                                          <p:spTgt spid="733"/>
                                        </p:tgtEl>
                                        <p:attrNameLst>
                                          <p:attrName>style.visibility</p:attrName>
                                        </p:attrNameLst>
                                      </p:cBhvr>
                                      <p:to>
                                        <p:strVal val="visible"/>
                                      </p:to>
                                    </p:set>
                                    <p:anim calcmode="lin" valueType="num">
                                      <p:cBhvr>
                                        <p:cTn id="43" dur="500" fill="hold"/>
                                        <p:tgtEl>
                                          <p:spTgt spid="733"/>
                                        </p:tgtEl>
                                        <p:attrNameLst>
                                          <p:attrName>ppt_x</p:attrName>
                                        </p:attrNameLst>
                                      </p:cBhvr>
                                      <p:tavLst>
                                        <p:tav tm="0">
                                          <p:val>
                                            <p:strVal val="#ppt_x"/>
                                          </p:val>
                                        </p:tav>
                                        <p:tav tm="100000">
                                          <p:val>
                                            <p:strVal val="#ppt_x"/>
                                          </p:val>
                                        </p:tav>
                                      </p:tavLst>
                                    </p:anim>
                                    <p:anim calcmode="lin" valueType="num">
                                      <p:cBhvr>
                                        <p:cTn id="44" dur="500" fill="hold"/>
                                        <p:tgtEl>
                                          <p:spTgt spid="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3" grpId="1"/>
      <p:bldP build="whole" bldLvl="1" animBg="1" rev="0" advAuto="0" spid="728" grpId="6"/>
      <p:bldP build="whole" bldLvl="1" animBg="1" rev="0" advAuto="0" spid="719" grpId="3"/>
      <p:bldP build="whole" bldLvl="1" animBg="1" rev="0" advAuto="0" spid="716" grpId="2"/>
      <p:bldP build="whole" bldLvl="1" animBg="1" rev="0" advAuto="0" spid="725" grpId="5"/>
      <p:bldP build="whole" bldLvl="1" animBg="1" rev="0" advAuto="0" spid="722" grpId="4"/>
      <p:bldP build="whole" bldLvl="1" animBg="1" rev="0" advAuto="0" spid="733" grpId="7"/>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0" name="image102.jpg" descr="Provisioning_workflow.jpg"/>
          <p:cNvPicPr/>
          <p:nvPr/>
        </p:nvPicPr>
        <p:blipFill>
          <a:blip r:embed="rId3">
            <a:extLst/>
          </a:blip>
          <a:stretch>
            <a:fillRect/>
          </a:stretch>
        </p:blipFill>
        <p:spPr>
          <a:xfrm>
            <a:off x="408303" y="2643410"/>
            <a:ext cx="23610980" cy="9367969"/>
          </a:xfrm>
          <a:prstGeom prst="rect">
            <a:avLst/>
          </a:prstGeom>
          <a:ln w="12700">
            <a:miter lim="400000"/>
          </a:ln>
        </p:spPr>
      </p:pic>
      <p:sp>
        <p:nvSpPr>
          <p:cNvPr id="741" name="Shape 741"/>
          <p:cNvSpPr/>
          <p:nvPr>
            <p:ph type="title" idx="4294967295"/>
          </p:nvPr>
        </p:nvSpPr>
        <p:spPr>
          <a:xfrm>
            <a:off x="977900" y="867834"/>
            <a:ext cx="23406101" cy="1227668"/>
          </a:xfrm>
          <a:prstGeom prst="rect">
            <a:avLst/>
          </a:prstGeom>
        </p:spPr>
        <p:txBody>
          <a:bodyPr>
            <a:normAutofit fontScale="100000" lnSpcReduction="0"/>
          </a:bodyPr>
          <a:lstStyle>
            <a:lvl1pPr>
              <a:defRPr sz="8000">
                <a:solidFill>
                  <a:srgbClr val="00685D"/>
                </a:solidFill>
                <a:uFillTx/>
                <a:latin typeface="Arial"/>
                <a:ea typeface="Arial"/>
                <a:cs typeface="Arial"/>
                <a:sym typeface="Arial"/>
              </a:defRPr>
            </a:lvl1pPr>
          </a:lstStyle>
          <a:p>
            <a:pPr lvl="0">
              <a:defRPr sz="1800">
                <a:solidFill>
                  <a:srgbClr val="000000"/>
                </a:solidFill>
              </a:defRPr>
            </a:pPr>
            <a:r>
              <a:rPr sz="8000">
                <a:solidFill>
                  <a:srgbClr val="00685D"/>
                </a:solidFill>
              </a:rPr>
              <a:t>Taking the Application Lifecycles From Months…</a:t>
            </a:r>
          </a:p>
        </p:txBody>
      </p:sp>
    </p:spTree>
  </p:cSld>
  <p:clrMapOvr>
    <a:masterClrMapping/>
  </p:clrMapOvr>
  <p:transition spd="med"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9174508" y="4394199"/>
            <a:ext cx="9973311" cy="492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228600" indent="-228600" algn="l">
              <a:spcBef>
                <a:spcPts val="2000"/>
              </a:spcBef>
              <a:buSzPct val="100000"/>
              <a:buAutoNum type="arabicPeriod" startAt="1"/>
              <a:defRPr sz="1800"/>
            </a:pPr>
            <a:r>
              <a:rPr sz="5000"/>
              <a:t>  Industry Trends</a:t>
            </a:r>
            <a:endParaRPr sz="5000"/>
          </a:p>
          <a:p>
            <a:pPr lvl="0" marL="228600" indent="-228600" algn="l">
              <a:spcBef>
                <a:spcPts val="2000"/>
              </a:spcBef>
              <a:buSzPct val="100000"/>
              <a:buAutoNum type="arabicPeriod" startAt="1"/>
              <a:defRPr sz="1800"/>
            </a:pPr>
            <a:r>
              <a:rPr sz="5000"/>
              <a:t>  Cloud Foundry in Action</a:t>
            </a:r>
            <a:endParaRPr sz="5000"/>
          </a:p>
          <a:p>
            <a:pPr lvl="0" marL="228600" indent="-228600" algn="l">
              <a:spcBef>
                <a:spcPts val="2000"/>
              </a:spcBef>
              <a:buSzPct val="100000"/>
              <a:buAutoNum type="arabicPeriod" startAt="1"/>
              <a:defRPr sz="1800"/>
            </a:pPr>
            <a:r>
              <a:rPr sz="5000"/>
              <a:t>  The Cloud Foundry Foundation</a:t>
            </a:r>
            <a:endParaRPr sz="5000"/>
          </a:p>
          <a:p>
            <a:pPr lvl="0" marL="228600" indent="-228600" algn="l">
              <a:spcBef>
                <a:spcPts val="2000"/>
              </a:spcBef>
              <a:buSzPct val="100000"/>
              <a:buAutoNum type="arabicPeriod" startAt="1"/>
              <a:defRPr sz="1800"/>
            </a:pPr>
            <a:r>
              <a:rPr sz="5000"/>
              <a:t>  Pivotal CF</a:t>
            </a:r>
            <a:endParaRPr sz="5000"/>
          </a:p>
          <a:p>
            <a:pPr lvl="0" marL="228600" indent="-228600" algn="l">
              <a:spcBef>
                <a:spcPts val="2000"/>
              </a:spcBef>
              <a:buSzPct val="100000"/>
              <a:buAutoNum type="arabicPeriod" startAt="1"/>
              <a:defRPr sz="1800"/>
            </a:pPr>
            <a:r>
              <a:rPr sz="5000"/>
              <a:t>  Case Studies</a:t>
            </a:r>
          </a:p>
        </p:txBody>
      </p:sp>
      <p:sp>
        <p:nvSpPr>
          <p:cNvPr id="321" name="Shape 321"/>
          <p:cNvSpPr/>
          <p:nvPr>
            <p:ph type="title" idx="4294967295"/>
          </p:nvPr>
        </p:nvSpPr>
        <p:spPr>
          <a:xfrm>
            <a:off x="-6405772" y="2322442"/>
            <a:ext cx="20828001" cy="4648201"/>
          </a:xfrm>
          <a:prstGeom prst="rect">
            <a:avLst/>
          </a:prstGeom>
        </p:spPr>
        <p:txBody>
          <a:bodyPr anchor="b">
            <a:normAutofit fontScale="100000" lnSpcReduction="0"/>
          </a:bodyPr>
          <a:lstStyle>
            <a:lvl1pPr algn="ctr" defTabSz="825500">
              <a:lnSpc>
                <a:spcPct val="100000"/>
              </a:lnSpc>
              <a:defRPr sz="11200">
                <a:solidFill>
                  <a:srgbClr val="000000"/>
                </a:solidFill>
                <a:uFillTx/>
                <a:latin typeface="+mn-lt"/>
                <a:ea typeface="+mn-ea"/>
                <a:cs typeface="+mn-cs"/>
                <a:sym typeface="Helvetica Light"/>
              </a:defRPr>
            </a:lvl1pPr>
          </a:lstStyle>
          <a:p>
            <a:pPr lvl="0">
              <a:defRPr sz="1800"/>
            </a:pPr>
            <a:r>
              <a:rPr sz="11200"/>
              <a:t>Pivotal CF</a:t>
            </a:r>
          </a:p>
        </p:txBody>
      </p:sp>
      <p:sp>
        <p:nvSpPr>
          <p:cNvPr id="322" name="Shape 322"/>
          <p:cNvSpPr/>
          <p:nvPr>
            <p:ph type="body" idx="4294967295"/>
          </p:nvPr>
        </p:nvSpPr>
        <p:spPr>
          <a:xfrm>
            <a:off x="-6654800" y="7086600"/>
            <a:ext cx="20828000" cy="1587500"/>
          </a:xfrm>
          <a:prstGeom prst="rect">
            <a:avLst/>
          </a:prstGeom>
        </p:spPr>
        <p:txBody>
          <a:bodyPr>
            <a:normAutofit fontScale="100000" lnSpcReduction="0"/>
          </a:bodyPr>
          <a:lstStyle>
            <a:lvl1pPr marL="0" indent="0" algn="ctr" defTabSz="825500">
              <a:spcBef>
                <a:spcPts val="0"/>
              </a:spcBef>
              <a:buClrTx/>
              <a:buSzTx/>
              <a:buFontTx/>
              <a:buNone/>
              <a:defRPr sz="4400">
                <a:solidFill>
                  <a:srgbClr val="000000"/>
                </a:solidFill>
                <a:uFillTx/>
                <a:latin typeface="+mn-lt"/>
                <a:ea typeface="+mn-ea"/>
                <a:cs typeface="+mn-cs"/>
                <a:sym typeface="Helvetica Light"/>
              </a:defRPr>
            </a:lvl1pPr>
          </a:lstStyle>
          <a:p>
            <a:pPr lvl="0">
              <a:defRPr sz="1800"/>
            </a:pPr>
            <a:r>
              <a:rPr sz="4400"/>
              <a:t>Overview</a:t>
            </a:r>
          </a:p>
        </p:txBody>
      </p:sp>
      <p:sp>
        <p:nvSpPr>
          <p:cNvPr id="323" name="Shape 323"/>
          <p:cNvSpPr/>
          <p:nvPr/>
        </p:nvSpPr>
        <p:spPr>
          <a:xfrm flipV="1">
            <a:off x="7929821" y="2079580"/>
            <a:ext cx="1" cy="9556840"/>
          </a:xfrm>
          <a:prstGeom prst="line">
            <a:avLst/>
          </a:prstGeom>
          <a:ln w="25400">
            <a:solidFill/>
            <a:miter lim="400000"/>
          </a:ln>
        </p:spPr>
        <p:txBody>
          <a:bodyPr lIns="50800" tIns="50800" rIns="50800" bIns="50800" anchor="ctr"/>
          <a:lstStyle/>
          <a:p>
            <a:pPr lvl="0">
              <a:defRPr sz="3200"/>
            </a:pPr>
          </a:p>
        </p:txBody>
      </p:sp>
    </p:spTree>
  </p:cSld>
  <p:clrMapOvr>
    <a:masterClrMapping/>
  </p:clrMapOvr>
  <p:transition spd="slow"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 name="Shape 745"/>
          <p:cNvSpPr/>
          <p:nvPr/>
        </p:nvSpPr>
        <p:spPr>
          <a:xfrm>
            <a:off x="-1" y="3115733"/>
            <a:ext cx="24384001" cy="10600268"/>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46" name="Shape 746"/>
          <p:cNvSpPr/>
          <p:nvPr/>
        </p:nvSpPr>
        <p:spPr>
          <a:xfrm>
            <a:off x="1275645" y="2528709"/>
            <a:ext cx="10295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7" name="Shape 747"/>
          <p:cNvSpPr/>
          <p:nvPr/>
        </p:nvSpPr>
        <p:spPr>
          <a:xfrm>
            <a:off x="12180711" y="2528709"/>
            <a:ext cx="10803468" cy="10287961"/>
          </a:xfrm>
          <a:prstGeom prst="roundRect">
            <a:avLst>
              <a:gd name="adj" fmla="val 948"/>
            </a:avLst>
          </a:prstGeom>
          <a:gradFill>
            <a:gsLst>
              <a:gs pos="0">
                <a:srgbClr val="D9D9D9"/>
              </a:gs>
              <a:gs pos="100000">
                <a:srgbClr val="FFFFFF">
                  <a:alpha val="0"/>
                </a:srgbClr>
              </a:gs>
            </a:gsLst>
            <a:lin ang="5400000"/>
          </a:gradFill>
          <a:ln w="25400">
            <a:solidFill>
              <a:srgbClr val="D7DF97">
                <a:alpha val="50000"/>
              </a:srgbClr>
            </a:solidFill>
            <a:tailEnd type="triangle"/>
          </a:ln>
        </p:spPr>
        <p:txBody>
          <a:bodyPr lIns="121919" tIns="121919" rIns="121919" bIns="121919"/>
          <a:lstStyle/>
          <a:p>
            <a:pPr lvl="0" defTabSz="914400">
              <a:defRPr sz="3200">
                <a:solidFill>
                  <a:srgbClr val="FFFFFF"/>
                </a:solidFill>
                <a:latin typeface="Arial"/>
                <a:ea typeface="Arial"/>
                <a:cs typeface="Arial"/>
                <a:sym typeface="Arial"/>
              </a:defRPr>
            </a:pPr>
          </a:p>
        </p:txBody>
      </p:sp>
      <p:sp>
        <p:nvSpPr>
          <p:cNvPr id="748" name="Shape 748"/>
          <p:cNvSpPr/>
          <p:nvPr/>
        </p:nvSpPr>
        <p:spPr>
          <a:xfrm>
            <a:off x="4468367" y="2690242"/>
            <a:ext cx="3546535"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cap="all" sz="4200">
                <a:solidFill>
                  <a:srgbClr val="F16F3B"/>
                </a:solidFill>
                <a:latin typeface="Arial Bold"/>
                <a:ea typeface="Arial Bold"/>
                <a:cs typeface="Arial Bold"/>
                <a:sym typeface="Arial Bold"/>
              </a:defRPr>
            </a:lvl1pPr>
          </a:lstStyle>
          <a:p>
            <a:pPr lvl="0">
              <a:defRPr cap="none" sz="1800">
                <a:solidFill>
                  <a:srgbClr val="000000"/>
                </a:solidFill>
              </a:defRPr>
            </a:pPr>
            <a:r>
              <a:rPr cap="all" sz="4200">
                <a:solidFill>
                  <a:srgbClr val="F16F3B"/>
                </a:solidFill>
              </a:rPr>
              <a:t>Developer</a:t>
            </a:r>
          </a:p>
        </p:txBody>
      </p:sp>
      <p:sp>
        <p:nvSpPr>
          <p:cNvPr id="749" name="Shape 749"/>
          <p:cNvSpPr/>
          <p:nvPr/>
        </p:nvSpPr>
        <p:spPr>
          <a:xfrm>
            <a:off x="16064479" y="2690242"/>
            <a:ext cx="3230090" cy="83599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cap="all" sz="4200">
                <a:solidFill>
                  <a:srgbClr val="F16F3B"/>
                </a:solidFill>
                <a:latin typeface="Arial Bold"/>
                <a:ea typeface="Arial Bold"/>
                <a:cs typeface="Arial Bold"/>
                <a:sym typeface="Arial Bold"/>
              </a:defRPr>
            </a:lvl1pPr>
          </a:lstStyle>
          <a:p>
            <a:pPr lvl="0">
              <a:defRPr cap="none" sz="1800">
                <a:solidFill>
                  <a:srgbClr val="000000"/>
                </a:solidFill>
              </a:defRPr>
            </a:pPr>
            <a:r>
              <a:rPr cap="all" sz="4200">
                <a:solidFill>
                  <a:srgbClr val="F16F3B"/>
                </a:solidFill>
              </a:rPr>
              <a:t>Operator</a:t>
            </a:r>
          </a:p>
        </p:txBody>
      </p:sp>
      <p:sp>
        <p:nvSpPr>
          <p:cNvPr id="750" name="Shape 750"/>
          <p:cNvSpPr/>
          <p:nvPr>
            <p:ph type="title"/>
          </p:nvPr>
        </p:nvSpPr>
        <p:spPr>
          <a:xfrm>
            <a:off x="977901" y="867834"/>
            <a:ext cx="22428201" cy="1227668"/>
          </a:xfrm>
          <a:prstGeom prst="rect">
            <a:avLst/>
          </a:prstGeom>
        </p:spPr>
        <p:txBody>
          <a:bodyPr>
            <a:normAutofit fontScale="100000" lnSpcReduction="0"/>
          </a:bodyPr>
          <a:lstStyle/>
          <a:p>
            <a:pPr lvl="0">
              <a:defRPr sz="1800">
                <a:solidFill>
                  <a:srgbClr val="000000"/>
                </a:solidFill>
              </a:defRPr>
            </a:pPr>
            <a:r>
              <a:rPr sz="8400">
                <a:solidFill>
                  <a:srgbClr val="00685D"/>
                </a:solidFill>
              </a:rPr>
              <a:t>…to Hours and Minutes</a:t>
            </a:r>
          </a:p>
        </p:txBody>
      </p:sp>
      <p:grpSp>
        <p:nvGrpSpPr>
          <p:cNvPr id="755" name="Group 755"/>
          <p:cNvGrpSpPr/>
          <p:nvPr/>
        </p:nvGrpSpPr>
        <p:grpSpPr>
          <a:xfrm>
            <a:off x="1691916" y="4109167"/>
            <a:ext cx="9529239" cy="8905580"/>
            <a:chOff x="0" y="0"/>
            <a:chExt cx="9529237" cy="8905578"/>
          </a:xfrm>
        </p:grpSpPr>
        <p:pic>
          <p:nvPicPr>
            <p:cNvPr id="751" name="image103.png" descr="Time 128x128.png"/>
            <p:cNvPicPr/>
            <p:nvPr/>
          </p:nvPicPr>
          <p:blipFill>
            <a:blip r:embed="rId3">
              <a:alphaModFix amt="66000"/>
              <a:extLst/>
            </a:blip>
            <a:stretch>
              <a:fillRect/>
            </a:stretch>
          </p:blipFill>
          <p:spPr>
            <a:xfrm>
              <a:off x="-1" y="7775271"/>
              <a:ext cx="1130308" cy="1130308"/>
            </a:xfrm>
            <a:prstGeom prst="rect">
              <a:avLst/>
            </a:prstGeom>
            <a:ln w="12700" cap="flat">
              <a:noFill/>
              <a:miter lim="400000"/>
            </a:ln>
            <a:effectLst/>
          </p:spPr>
        </p:pic>
        <p:sp>
          <p:nvSpPr>
            <p:cNvPr id="752" name="Shape 752"/>
            <p:cNvSpPr/>
            <p:nvPr/>
          </p:nvSpPr>
          <p:spPr>
            <a:xfrm>
              <a:off x="1293354" y="7865868"/>
              <a:ext cx="744650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a:solidFill>
                    <a:srgbClr val="4D4D4D"/>
                  </a:solidFill>
                  <a:latin typeface="Arial Bold"/>
                  <a:ea typeface="Arial Bold"/>
                  <a:cs typeface="Arial Bold"/>
                  <a:sym typeface="Arial Bold"/>
                </a:defRPr>
              </a:lvl1pPr>
            </a:lstStyle>
            <a:p>
              <a:pPr lvl="0">
                <a:defRPr sz="1800">
                  <a:solidFill>
                    <a:srgbClr val="000000"/>
                  </a:solidFill>
                </a:defRPr>
              </a:pPr>
              <a:r>
                <a:rPr sz="3600">
                  <a:solidFill>
                    <a:srgbClr val="4D4D4D"/>
                  </a:solidFill>
                </a:rPr>
                <a:t>App Deployment:  30-90 seconds</a:t>
              </a:r>
            </a:p>
          </p:txBody>
        </p:sp>
        <p:pic>
          <p:nvPicPr>
            <p:cNvPr id="753" name="image104.png" descr="console"/>
            <p:cNvPicPr/>
            <p:nvPr/>
          </p:nvPicPr>
          <p:blipFill>
            <a:blip r:embed="rId4">
              <a:extLst/>
            </a:blip>
            <a:srcRect l="5957" t="0" r="7890" b="0"/>
            <a:stretch>
              <a:fillRect/>
            </a:stretch>
          </p:blipFill>
          <p:spPr>
            <a:xfrm>
              <a:off x="1303735" y="2791744"/>
              <a:ext cx="7291389" cy="4658923"/>
            </a:xfrm>
            <a:prstGeom prst="rect">
              <a:avLst/>
            </a:prstGeom>
            <a:ln w="12700" cap="flat">
              <a:noFill/>
              <a:miter lim="400000"/>
            </a:ln>
            <a:effectLst>
              <a:outerShdw sx="100000" sy="100000" kx="0" ky="0" algn="b" rotWithShape="0" blurRad="127000" dist="101600" dir="2700000">
                <a:srgbClr val="000000">
                  <a:alpha val="40000"/>
                </a:srgbClr>
              </a:outerShdw>
            </a:effectLst>
          </p:spPr>
        </p:pic>
        <p:sp>
          <p:nvSpPr>
            <p:cNvPr id="754" name="Shape 754"/>
            <p:cNvSpPr/>
            <p:nvPr/>
          </p:nvSpPr>
          <p:spPr>
            <a:xfrm>
              <a:off x="227189" y="0"/>
              <a:ext cx="9302049"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00685D"/>
                  </a:solidFill>
                  <a:latin typeface="Arial Bold"/>
                  <a:ea typeface="Arial Bold"/>
                  <a:cs typeface="Arial Bold"/>
                  <a:sym typeface="Arial Bold"/>
                </a:rPr>
                <a:t>Auto-select runtimes</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Deploy app</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Select and bind middleware</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Scale app</a:t>
              </a:r>
              <a:endParaRPr sz="3600">
                <a:solidFill>
                  <a:srgbClr val="00685D"/>
                </a:solidFill>
                <a:latin typeface="Arial Bold"/>
                <a:ea typeface="Arial Bold"/>
                <a:cs typeface="Arial Bold"/>
                <a:sym typeface="Arial Bold"/>
              </a:endParaRPr>
            </a:p>
          </p:txBody>
        </p:sp>
      </p:grpSp>
      <p:grpSp>
        <p:nvGrpSpPr>
          <p:cNvPr id="760" name="Group 760"/>
          <p:cNvGrpSpPr/>
          <p:nvPr/>
        </p:nvGrpSpPr>
        <p:grpSpPr>
          <a:xfrm>
            <a:off x="13004789" y="3996277"/>
            <a:ext cx="9302050" cy="9018471"/>
            <a:chOff x="0" y="0"/>
            <a:chExt cx="9302048" cy="9018470"/>
          </a:xfrm>
        </p:grpSpPr>
        <p:sp>
          <p:nvSpPr>
            <p:cNvPr id="756" name="Shape 756"/>
            <p:cNvSpPr/>
            <p:nvPr/>
          </p:nvSpPr>
          <p:spPr>
            <a:xfrm>
              <a:off x="1211703" y="7896875"/>
              <a:ext cx="6759363"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3600">
                  <a:solidFill>
                    <a:srgbClr val="4D4D4D"/>
                  </a:solidFill>
                  <a:latin typeface="Arial Bold"/>
                  <a:ea typeface="Arial Bold"/>
                  <a:cs typeface="Arial Bold"/>
                  <a:sym typeface="Arial Bold"/>
                </a:defRPr>
              </a:lvl1pPr>
            </a:lstStyle>
            <a:p>
              <a:pPr lvl="0">
                <a:defRPr sz="1800">
                  <a:solidFill>
                    <a:srgbClr val="000000"/>
                  </a:solidFill>
                </a:defRPr>
              </a:pPr>
              <a:r>
                <a:rPr sz="3600">
                  <a:solidFill>
                    <a:srgbClr val="4D4D4D"/>
                  </a:solidFill>
                </a:rPr>
                <a:t>Cloud Deployment:  2-4 hours</a:t>
              </a:r>
            </a:p>
          </p:txBody>
        </p:sp>
        <p:pic>
          <p:nvPicPr>
            <p:cNvPr id="757" name="image103.png" descr="Time 128x128.png"/>
            <p:cNvPicPr/>
            <p:nvPr/>
          </p:nvPicPr>
          <p:blipFill>
            <a:blip r:embed="rId3">
              <a:alphaModFix amt="66000"/>
              <a:extLst/>
            </a:blip>
            <a:stretch>
              <a:fillRect/>
            </a:stretch>
          </p:blipFill>
          <p:spPr>
            <a:xfrm>
              <a:off x="22578" y="7888163"/>
              <a:ext cx="1130308" cy="1130308"/>
            </a:xfrm>
            <a:prstGeom prst="rect">
              <a:avLst/>
            </a:prstGeom>
            <a:ln w="12700" cap="flat">
              <a:noFill/>
              <a:miter lim="400000"/>
            </a:ln>
            <a:effectLst/>
          </p:spPr>
        </p:pic>
        <p:sp>
          <p:nvSpPr>
            <p:cNvPr id="758" name="Shape 758"/>
            <p:cNvSpPr/>
            <p:nvPr/>
          </p:nvSpPr>
          <p:spPr>
            <a:xfrm>
              <a:off x="-1" y="0"/>
              <a:ext cx="9302050" cy="28958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00685D"/>
                  </a:solidFill>
                  <a:latin typeface="Arial Bold"/>
                  <a:ea typeface="Arial Bold"/>
                  <a:cs typeface="Arial Bold"/>
                  <a:sym typeface="Arial Bold"/>
                </a:rPr>
                <a:t>Establish infrastructure</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Provision </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Add capacity</a:t>
              </a:r>
              <a:endParaRPr sz="3600">
                <a:solidFill>
                  <a:srgbClr val="00685D"/>
                </a:solidFill>
                <a:latin typeface="Arial Bold"/>
                <a:ea typeface="Arial Bold"/>
                <a:cs typeface="Arial Bold"/>
                <a:sym typeface="Arial Bold"/>
              </a:endParaRPr>
            </a:p>
            <a:p>
              <a:pPr lvl="0" defTabSz="914400">
                <a:defRPr sz="1800"/>
              </a:pPr>
              <a:r>
                <a:rPr sz="3600">
                  <a:solidFill>
                    <a:srgbClr val="00685D"/>
                  </a:solidFill>
                  <a:latin typeface="Arial Bold"/>
                  <a:ea typeface="Arial Bold"/>
                  <a:cs typeface="Arial Bold"/>
                  <a:sym typeface="Arial Bold"/>
                </a:rPr>
                <a:t>Control Auth, Policies, HA</a:t>
              </a:r>
              <a:endParaRPr sz="3600">
                <a:solidFill>
                  <a:srgbClr val="00685D"/>
                </a:solidFill>
                <a:latin typeface="Arial Bold"/>
                <a:ea typeface="Arial Bold"/>
                <a:cs typeface="Arial Bold"/>
                <a:sym typeface="Arial Bold"/>
              </a:endParaRPr>
            </a:p>
          </p:txBody>
        </p:sp>
        <p:pic>
          <p:nvPicPr>
            <p:cNvPr id="759" name="image105.png"/>
            <p:cNvPicPr/>
            <p:nvPr/>
          </p:nvPicPr>
          <p:blipFill>
            <a:blip r:embed="rId5">
              <a:extLst/>
            </a:blip>
            <a:stretch>
              <a:fillRect/>
            </a:stretch>
          </p:blipFill>
          <p:spPr>
            <a:xfrm>
              <a:off x="1196624" y="2709322"/>
              <a:ext cx="6805867" cy="4831647"/>
            </a:xfrm>
            <a:prstGeom prst="rect">
              <a:avLst/>
            </a:prstGeom>
            <a:ln w="12700" cap="flat">
              <a:noFill/>
              <a:miter lim="400000"/>
            </a:ln>
            <a:effectLst>
              <a:outerShdw sx="100000" sy="100000" kx="0" ky="0" algn="b" rotWithShape="0" blurRad="127000" dist="101600" dir="2700000">
                <a:srgbClr val="000000">
                  <a:alpha val="43000"/>
                </a:srgbClr>
              </a:outerShdw>
            </a:effectLst>
          </p:spPr>
        </p:pic>
      </p:grpSp>
    </p:spTree>
  </p:cSld>
  <p:clrMapOvr>
    <a:masterClrMapping/>
  </p:clrMapOvr>
  <p:transition spd="med"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 name="Shape 764"/>
          <p:cNvSpPr/>
          <p:nvPr>
            <p:ph type="title"/>
          </p:nvPr>
        </p:nvSpPr>
        <p:spPr>
          <a:prstGeom prst="rect">
            <a:avLst/>
          </a:prstGeom>
        </p:spPr>
        <p:txBody>
          <a:bodyPr/>
          <a:lstStyle/>
          <a:p>
            <a:pPr lvl="0">
              <a:defRPr sz="1800"/>
            </a:pPr>
            <a:r>
              <a:rPr sz="11200"/>
              <a:t>Cloud Foundry</a:t>
            </a:r>
          </a:p>
        </p:txBody>
      </p:sp>
      <p:sp>
        <p:nvSpPr>
          <p:cNvPr id="765" name="Shape 765"/>
          <p:cNvSpPr/>
          <p:nvPr>
            <p:ph type="body" idx="1"/>
          </p:nvPr>
        </p:nvSpPr>
        <p:spPr>
          <a:prstGeom prst="rect">
            <a:avLst/>
          </a:prstGeom>
        </p:spPr>
        <p:txBody>
          <a:bodyPr/>
          <a:lstStyle/>
          <a:p>
            <a:pPr lvl="0">
              <a:defRPr sz="1800"/>
            </a:pPr>
            <a:r>
              <a:rPr sz="4400"/>
              <a:t>The community and ecosystem</a:t>
            </a:r>
          </a:p>
        </p:txBody>
      </p:sp>
    </p:spTree>
  </p:cSld>
  <p:clrMapOvr>
    <a:masterClrMapping/>
  </p:clrMapOvr>
  <p:transition spd="med"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title"/>
          </p:nvPr>
        </p:nvSpPr>
        <p:spPr>
          <a:prstGeom prst="rect">
            <a:avLst/>
          </a:prstGeom>
        </p:spPr>
        <p:txBody>
          <a:bodyPr/>
          <a:lstStyle/>
          <a:p>
            <a:pPr lvl="0">
              <a:defRPr sz="1800"/>
            </a:pPr>
            <a:r>
              <a:rPr sz="11200"/>
              <a:t>Cloud Foundry</a:t>
            </a:r>
          </a:p>
        </p:txBody>
      </p:sp>
      <p:sp>
        <p:nvSpPr>
          <p:cNvPr id="768" name="Shape 768"/>
          <p:cNvSpPr/>
          <p:nvPr>
            <p:ph type="body" idx="1"/>
          </p:nvPr>
        </p:nvSpPr>
        <p:spPr>
          <a:prstGeom prst="rect">
            <a:avLst/>
          </a:prstGeom>
        </p:spPr>
        <p:txBody>
          <a:bodyPr/>
          <a:lstStyle/>
          <a:p>
            <a:pPr lvl="0">
              <a:defRPr sz="1800"/>
            </a:pPr>
            <a:r>
              <a:rPr sz="4400"/>
              <a:t>The Open Platform</a:t>
            </a:r>
          </a:p>
        </p:txBody>
      </p:sp>
      <p:pic>
        <p:nvPicPr>
          <p:cNvPr id="769" name="image34.png" descr="oss-logo-cf.png"/>
          <p:cNvPicPr/>
          <p:nvPr/>
        </p:nvPicPr>
        <p:blipFill>
          <a:blip r:embed="rId2">
            <a:extLst/>
          </a:blip>
          <a:srcRect l="1" t="0" r="0" b="827"/>
          <a:stretch>
            <a:fillRect/>
          </a:stretch>
        </p:blipFill>
        <p:spPr>
          <a:xfrm>
            <a:off x="7110214" y="1421111"/>
            <a:ext cx="10163396" cy="7241568"/>
          </a:xfrm>
          <a:prstGeom prst="rect">
            <a:avLst/>
          </a:prstGeom>
          <a:ln w="12700">
            <a:miter lim="400000"/>
          </a:ln>
        </p:spPr>
      </p:pic>
    </p:spTree>
  </p:cSld>
  <p:clrMapOvr>
    <a:masterClrMapping/>
  </p:clrMapOvr>
  <p:transition spd="med" advClick="1">
    <p:dissolve/>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nvSpPr>
        <p:spPr>
          <a:xfrm>
            <a:off x="8840437" y="3227608"/>
            <a:ext cx="14957087" cy="2786803"/>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72" name="image35.png"/>
          <p:cNvPicPr/>
          <p:nvPr/>
        </p:nvPicPr>
        <p:blipFill>
          <a:blip r:embed="rId3">
            <a:extLst/>
          </a:blip>
          <a:stretch>
            <a:fillRect/>
          </a:stretch>
        </p:blipFill>
        <p:spPr>
          <a:xfrm>
            <a:off x="19000372" y="3510808"/>
            <a:ext cx="3224934" cy="983963"/>
          </a:xfrm>
          <a:prstGeom prst="rect">
            <a:avLst/>
          </a:prstGeom>
          <a:ln w="12700">
            <a:miter lim="400000"/>
          </a:ln>
        </p:spPr>
      </p:pic>
      <p:pic>
        <p:nvPicPr>
          <p:cNvPr id="773" name="image36.png"/>
          <p:cNvPicPr/>
          <p:nvPr/>
        </p:nvPicPr>
        <p:blipFill>
          <a:blip r:embed="rId4">
            <a:extLst/>
          </a:blip>
          <a:stretch>
            <a:fillRect/>
          </a:stretch>
        </p:blipFill>
        <p:spPr>
          <a:xfrm>
            <a:off x="11626653" y="3550399"/>
            <a:ext cx="1831654" cy="792289"/>
          </a:xfrm>
          <a:prstGeom prst="rect">
            <a:avLst/>
          </a:prstGeom>
          <a:ln w="12700">
            <a:miter lim="400000"/>
          </a:ln>
        </p:spPr>
      </p:pic>
      <p:pic>
        <p:nvPicPr>
          <p:cNvPr id="774" name="image38.png"/>
          <p:cNvPicPr/>
          <p:nvPr/>
        </p:nvPicPr>
        <p:blipFill>
          <a:blip r:embed="rId5">
            <a:extLst/>
          </a:blip>
          <a:stretch>
            <a:fillRect/>
          </a:stretch>
        </p:blipFill>
        <p:spPr>
          <a:xfrm>
            <a:off x="9264717" y="4848965"/>
            <a:ext cx="2832868" cy="575687"/>
          </a:xfrm>
          <a:prstGeom prst="rect">
            <a:avLst/>
          </a:prstGeom>
          <a:ln w="12700">
            <a:miter lim="400000"/>
          </a:ln>
        </p:spPr>
      </p:pic>
      <p:pic>
        <p:nvPicPr>
          <p:cNvPr id="775" name="image39.png"/>
          <p:cNvPicPr/>
          <p:nvPr/>
        </p:nvPicPr>
        <p:blipFill>
          <a:blip r:embed="rId6">
            <a:extLst/>
          </a:blip>
          <a:stretch>
            <a:fillRect/>
          </a:stretch>
        </p:blipFill>
        <p:spPr>
          <a:xfrm>
            <a:off x="13538888" y="3288550"/>
            <a:ext cx="2657054" cy="1308975"/>
          </a:xfrm>
          <a:prstGeom prst="rect">
            <a:avLst/>
          </a:prstGeom>
          <a:ln w="12700">
            <a:miter lim="400000"/>
          </a:ln>
        </p:spPr>
      </p:pic>
      <p:pic>
        <p:nvPicPr>
          <p:cNvPr id="776" name="image40.png"/>
          <p:cNvPicPr/>
          <p:nvPr/>
        </p:nvPicPr>
        <p:blipFill>
          <a:blip r:embed="rId7">
            <a:extLst/>
          </a:blip>
          <a:stretch>
            <a:fillRect/>
          </a:stretch>
        </p:blipFill>
        <p:spPr>
          <a:xfrm>
            <a:off x="9219661" y="3236821"/>
            <a:ext cx="2241379" cy="1418897"/>
          </a:xfrm>
          <a:prstGeom prst="rect">
            <a:avLst/>
          </a:prstGeom>
          <a:ln w="12700">
            <a:miter lim="400000"/>
          </a:ln>
        </p:spPr>
      </p:pic>
      <p:pic>
        <p:nvPicPr>
          <p:cNvPr id="777" name="image41.png"/>
          <p:cNvPicPr/>
          <p:nvPr/>
        </p:nvPicPr>
        <p:blipFill>
          <a:blip r:embed="rId8">
            <a:extLst/>
          </a:blip>
          <a:stretch>
            <a:fillRect/>
          </a:stretch>
        </p:blipFill>
        <p:spPr>
          <a:xfrm>
            <a:off x="16276522" y="4388533"/>
            <a:ext cx="1943996" cy="1062169"/>
          </a:xfrm>
          <a:prstGeom prst="rect">
            <a:avLst/>
          </a:prstGeom>
          <a:ln w="12700">
            <a:miter lim="400000"/>
          </a:ln>
        </p:spPr>
      </p:pic>
      <p:pic>
        <p:nvPicPr>
          <p:cNvPr id="778" name="image42.png"/>
          <p:cNvPicPr/>
          <p:nvPr/>
        </p:nvPicPr>
        <p:blipFill>
          <a:blip r:embed="rId9">
            <a:extLst/>
          </a:blip>
          <a:stretch>
            <a:fillRect/>
          </a:stretch>
        </p:blipFill>
        <p:spPr>
          <a:xfrm>
            <a:off x="12393317" y="4551309"/>
            <a:ext cx="1165211" cy="1065825"/>
          </a:xfrm>
          <a:prstGeom prst="rect">
            <a:avLst/>
          </a:prstGeom>
          <a:ln w="12700">
            <a:miter lim="400000"/>
          </a:ln>
        </p:spPr>
      </p:pic>
      <p:pic>
        <p:nvPicPr>
          <p:cNvPr id="779" name="image43.png"/>
          <p:cNvPicPr/>
          <p:nvPr/>
        </p:nvPicPr>
        <p:blipFill>
          <a:blip r:embed="rId10">
            <a:extLst/>
          </a:blip>
          <a:stretch>
            <a:fillRect/>
          </a:stretch>
        </p:blipFill>
        <p:spPr>
          <a:xfrm>
            <a:off x="18301099" y="4578625"/>
            <a:ext cx="3426687" cy="1011193"/>
          </a:xfrm>
          <a:prstGeom prst="rect">
            <a:avLst/>
          </a:prstGeom>
          <a:ln w="12700">
            <a:miter lim="400000"/>
          </a:ln>
        </p:spPr>
      </p:pic>
      <p:pic>
        <p:nvPicPr>
          <p:cNvPr id="780" name="image44.png"/>
          <p:cNvPicPr/>
          <p:nvPr/>
        </p:nvPicPr>
        <p:blipFill>
          <a:blip r:embed="rId11">
            <a:extLst/>
          </a:blip>
          <a:stretch>
            <a:fillRect/>
          </a:stretch>
        </p:blipFill>
        <p:spPr>
          <a:xfrm>
            <a:off x="16282837" y="3643059"/>
            <a:ext cx="2672467" cy="668310"/>
          </a:xfrm>
          <a:prstGeom prst="rect">
            <a:avLst/>
          </a:prstGeom>
          <a:ln w="12700">
            <a:miter lim="400000"/>
          </a:ln>
        </p:spPr>
      </p:pic>
      <p:sp>
        <p:nvSpPr>
          <p:cNvPr id="781" name="Shape 781"/>
          <p:cNvSpPr/>
          <p:nvPr/>
        </p:nvSpPr>
        <p:spPr>
          <a:xfrm>
            <a:off x="586476" y="3259339"/>
            <a:ext cx="7856871" cy="2818414"/>
          </a:xfrm>
          <a:prstGeom prst="roundRect">
            <a:avLst>
              <a:gd name="adj" fmla="val 6250"/>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pic>
        <p:nvPicPr>
          <p:cNvPr id="782" name="image45.png"/>
          <p:cNvPicPr/>
          <p:nvPr/>
        </p:nvPicPr>
        <p:blipFill>
          <a:blip r:embed="rId12">
            <a:extLst/>
          </a:blip>
          <a:stretch>
            <a:fillRect/>
          </a:stretch>
        </p:blipFill>
        <p:spPr>
          <a:xfrm>
            <a:off x="840751" y="3751618"/>
            <a:ext cx="2088527" cy="382839"/>
          </a:xfrm>
          <a:prstGeom prst="rect">
            <a:avLst/>
          </a:prstGeom>
          <a:ln w="12700">
            <a:miter lim="400000"/>
          </a:ln>
        </p:spPr>
      </p:pic>
      <p:pic>
        <p:nvPicPr>
          <p:cNvPr id="783" name="image46.png"/>
          <p:cNvPicPr/>
          <p:nvPr/>
        </p:nvPicPr>
        <p:blipFill>
          <a:blip r:embed="rId13">
            <a:extLst/>
          </a:blip>
          <a:stretch>
            <a:fillRect/>
          </a:stretch>
        </p:blipFill>
        <p:spPr>
          <a:xfrm>
            <a:off x="5594368" y="4782874"/>
            <a:ext cx="2583369" cy="524710"/>
          </a:xfrm>
          <a:prstGeom prst="rect">
            <a:avLst/>
          </a:prstGeom>
          <a:ln w="12700">
            <a:miter lim="400000"/>
          </a:ln>
        </p:spPr>
      </p:pic>
      <p:pic>
        <p:nvPicPr>
          <p:cNvPr id="784" name="image48.png"/>
          <p:cNvPicPr/>
          <p:nvPr/>
        </p:nvPicPr>
        <p:blipFill>
          <a:blip r:embed="rId14">
            <a:extLst/>
          </a:blip>
          <a:stretch>
            <a:fillRect/>
          </a:stretch>
        </p:blipFill>
        <p:spPr>
          <a:xfrm>
            <a:off x="3532795" y="4643881"/>
            <a:ext cx="1636767" cy="661700"/>
          </a:xfrm>
          <a:prstGeom prst="rect">
            <a:avLst/>
          </a:prstGeom>
          <a:ln w="12700">
            <a:miter lim="400000"/>
          </a:ln>
        </p:spPr>
      </p:pic>
      <p:pic>
        <p:nvPicPr>
          <p:cNvPr id="785" name="image49.png"/>
          <p:cNvPicPr/>
          <p:nvPr/>
        </p:nvPicPr>
        <p:blipFill>
          <a:blip r:embed="rId15">
            <a:extLst/>
          </a:blip>
          <a:stretch>
            <a:fillRect/>
          </a:stretch>
        </p:blipFill>
        <p:spPr>
          <a:xfrm>
            <a:off x="5205605" y="3769461"/>
            <a:ext cx="1377438" cy="442687"/>
          </a:xfrm>
          <a:prstGeom prst="rect">
            <a:avLst/>
          </a:prstGeom>
          <a:ln w="12700">
            <a:miter lim="400000"/>
          </a:ln>
        </p:spPr>
      </p:pic>
      <p:pic>
        <p:nvPicPr>
          <p:cNvPr id="786" name="image50.png"/>
          <p:cNvPicPr/>
          <p:nvPr/>
        </p:nvPicPr>
        <p:blipFill>
          <a:blip r:embed="rId16">
            <a:extLst/>
          </a:blip>
          <a:stretch>
            <a:fillRect/>
          </a:stretch>
        </p:blipFill>
        <p:spPr>
          <a:xfrm>
            <a:off x="7082253" y="3577635"/>
            <a:ext cx="1095484" cy="880174"/>
          </a:xfrm>
          <a:prstGeom prst="rect">
            <a:avLst/>
          </a:prstGeom>
          <a:ln w="12700">
            <a:miter lim="400000"/>
          </a:ln>
        </p:spPr>
      </p:pic>
      <p:pic>
        <p:nvPicPr>
          <p:cNvPr id="787" name="image51.png"/>
          <p:cNvPicPr/>
          <p:nvPr/>
        </p:nvPicPr>
        <p:blipFill>
          <a:blip r:embed="rId17">
            <a:extLst/>
          </a:blip>
          <a:stretch>
            <a:fillRect/>
          </a:stretch>
        </p:blipFill>
        <p:spPr>
          <a:xfrm>
            <a:off x="3147570" y="3655488"/>
            <a:ext cx="1598468" cy="692515"/>
          </a:xfrm>
          <a:prstGeom prst="rect">
            <a:avLst/>
          </a:prstGeom>
          <a:ln w="12700">
            <a:miter lim="400000"/>
          </a:ln>
        </p:spPr>
      </p:pic>
      <p:sp>
        <p:nvSpPr>
          <p:cNvPr id="788" name="Shape 788"/>
          <p:cNvSpPr/>
          <p:nvPr/>
        </p:nvSpPr>
        <p:spPr>
          <a:xfrm>
            <a:off x="2373074" y="5792768"/>
            <a:ext cx="3956209" cy="763945"/>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Platinum members</a:t>
            </a:r>
          </a:p>
        </p:txBody>
      </p:sp>
      <p:sp>
        <p:nvSpPr>
          <p:cNvPr id="789" name="Shape 789"/>
          <p:cNvSpPr/>
          <p:nvPr/>
        </p:nvSpPr>
        <p:spPr>
          <a:xfrm>
            <a:off x="14299221" y="5819157"/>
            <a:ext cx="316563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Gold members</a:t>
            </a:r>
          </a:p>
        </p:txBody>
      </p:sp>
      <p:sp>
        <p:nvSpPr>
          <p:cNvPr id="790" name="Shape 790"/>
          <p:cNvSpPr/>
          <p:nvPr/>
        </p:nvSpPr>
        <p:spPr>
          <a:xfrm>
            <a:off x="1174591" y="7156141"/>
            <a:ext cx="22051882" cy="3582372"/>
          </a:xfrm>
          <a:prstGeom prst="roundRect">
            <a:avLst>
              <a:gd name="adj" fmla="val 4862"/>
            </a:avLst>
          </a:prstGeom>
          <a:ln w="50800">
            <a:solidFill>
              <a:srgbClr val="ADBE2A"/>
            </a:solidFill>
            <a:prstDash val="dot"/>
          </a:ln>
          <a:effectLst>
            <a:outerShdw sx="100000" sy="100000" kx="0" ky="0" algn="b" rotWithShape="0" blurRad="101600" dist="50800" dir="5400000">
              <a:srgbClr val="000000">
                <a:alpha val="35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sp>
        <p:nvSpPr>
          <p:cNvPr id="791" name="Shape 791"/>
          <p:cNvSpPr/>
          <p:nvPr/>
        </p:nvSpPr>
        <p:spPr>
          <a:xfrm>
            <a:off x="9570674" y="10437225"/>
            <a:ext cx="3347205" cy="763946"/>
          </a:xfrm>
          <a:prstGeom prst="rect">
            <a:avLst/>
          </a:prstGeom>
          <a:solidFill>
            <a:srgbClr val="FFFFFF"/>
          </a:solidFill>
          <a:ln w="63500">
            <a:solidFill>
              <a:srgbClr val="3EA7BC"/>
            </a:solidFill>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defRPr b="1" i="1" sz="3200">
                <a:solidFill>
                  <a:srgbClr val="4D4D4D"/>
                </a:solidFill>
                <a:latin typeface="Arial"/>
                <a:ea typeface="Arial"/>
                <a:cs typeface="Arial"/>
                <a:sym typeface="Arial"/>
              </a:defRPr>
            </a:lvl1pPr>
          </a:lstStyle>
          <a:p>
            <a:pPr lvl="0">
              <a:defRPr b="0" i="0" sz="1800">
                <a:solidFill>
                  <a:srgbClr val="000000"/>
                </a:solidFill>
              </a:defRPr>
            </a:pPr>
            <a:r>
              <a:rPr b="1" i="1" sz="3200">
                <a:solidFill>
                  <a:srgbClr val="4D4D4D"/>
                </a:solidFill>
              </a:rPr>
              <a:t>Silver members</a:t>
            </a:r>
          </a:p>
        </p:txBody>
      </p:sp>
      <p:pic>
        <p:nvPicPr>
          <p:cNvPr id="792" name="image52.png"/>
          <p:cNvPicPr/>
          <p:nvPr/>
        </p:nvPicPr>
        <p:blipFill>
          <a:blip r:embed="rId18">
            <a:extLst/>
          </a:blip>
          <a:stretch>
            <a:fillRect/>
          </a:stretch>
        </p:blipFill>
        <p:spPr>
          <a:xfrm>
            <a:off x="3697878" y="7477700"/>
            <a:ext cx="1634067" cy="804334"/>
          </a:xfrm>
          <a:prstGeom prst="rect">
            <a:avLst/>
          </a:prstGeom>
          <a:ln w="12700">
            <a:miter lim="400000"/>
          </a:ln>
        </p:spPr>
      </p:pic>
      <p:pic>
        <p:nvPicPr>
          <p:cNvPr id="793" name="image53.png"/>
          <p:cNvPicPr/>
          <p:nvPr/>
        </p:nvPicPr>
        <p:blipFill>
          <a:blip r:embed="rId19">
            <a:extLst/>
          </a:blip>
          <a:stretch>
            <a:fillRect/>
          </a:stretch>
        </p:blipFill>
        <p:spPr>
          <a:xfrm>
            <a:off x="5671929" y="7593483"/>
            <a:ext cx="2397761" cy="772161"/>
          </a:xfrm>
          <a:prstGeom prst="rect">
            <a:avLst/>
          </a:prstGeom>
          <a:ln w="12700">
            <a:miter lim="400000"/>
          </a:ln>
        </p:spPr>
      </p:pic>
      <p:grpSp>
        <p:nvGrpSpPr>
          <p:cNvPr id="796" name="Group 796"/>
          <p:cNvGrpSpPr/>
          <p:nvPr/>
        </p:nvGrpSpPr>
        <p:grpSpPr>
          <a:xfrm>
            <a:off x="8204937" y="7400823"/>
            <a:ext cx="1896534" cy="1001765"/>
            <a:chOff x="0" y="0"/>
            <a:chExt cx="1896533" cy="1001763"/>
          </a:xfrm>
        </p:grpSpPr>
        <p:pic>
          <p:nvPicPr>
            <p:cNvPr id="794" name="image54.png"/>
            <p:cNvPicPr/>
            <p:nvPr/>
          </p:nvPicPr>
          <p:blipFill>
            <a:blip r:embed="rId20">
              <a:extLst/>
            </a:blip>
            <a:srcRect l="221" t="0" r="55779" b="0"/>
            <a:stretch>
              <a:fillRect/>
            </a:stretch>
          </p:blipFill>
          <p:spPr>
            <a:xfrm>
              <a:off x="528320" y="0"/>
              <a:ext cx="894081" cy="650241"/>
            </a:xfrm>
            <a:prstGeom prst="rect">
              <a:avLst/>
            </a:prstGeom>
            <a:ln w="12700" cap="flat">
              <a:noFill/>
              <a:miter lim="400000"/>
            </a:ln>
            <a:effectLst/>
          </p:spPr>
        </p:pic>
        <p:sp>
          <p:nvSpPr>
            <p:cNvPr id="795" name="Shape 795"/>
            <p:cNvSpPr/>
            <p:nvPr/>
          </p:nvSpPr>
          <p:spPr>
            <a:xfrm>
              <a:off x="0" y="474133"/>
              <a:ext cx="1896534" cy="527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sz="2000">
                  <a:solidFill>
                    <a:srgbClr val="B8B8B8"/>
                  </a:solidFill>
                  <a:latin typeface="Arial Bold"/>
                  <a:ea typeface="Arial Bold"/>
                  <a:cs typeface="Arial Bold"/>
                  <a:sym typeface="Arial Bold"/>
                </a:defRPr>
              </a:lvl1pPr>
            </a:lstStyle>
            <a:p>
              <a:pPr lvl="0">
                <a:defRPr sz="1800">
                  <a:solidFill>
                    <a:srgbClr val="000000"/>
                  </a:solidFill>
                </a:defRPr>
              </a:pPr>
              <a:r>
                <a:rPr sz="2000">
                  <a:solidFill>
                    <a:srgbClr val="B8B8B8"/>
                  </a:solidFill>
                </a:rPr>
                <a:t>Anchora</a:t>
              </a:r>
            </a:p>
          </p:txBody>
        </p:sp>
      </p:grpSp>
      <p:pic>
        <p:nvPicPr>
          <p:cNvPr id="797" name="image55.png"/>
          <p:cNvPicPr/>
          <p:nvPr/>
        </p:nvPicPr>
        <p:blipFill>
          <a:blip r:embed="rId21">
            <a:extLst/>
          </a:blip>
          <a:stretch>
            <a:fillRect/>
          </a:stretch>
        </p:blipFill>
        <p:spPr>
          <a:xfrm>
            <a:off x="10420324" y="7518823"/>
            <a:ext cx="2905761" cy="792481"/>
          </a:xfrm>
          <a:prstGeom prst="rect">
            <a:avLst/>
          </a:prstGeom>
          <a:ln w="12700">
            <a:miter lim="400000"/>
          </a:ln>
        </p:spPr>
      </p:pic>
      <p:pic>
        <p:nvPicPr>
          <p:cNvPr id="798" name="image56.png"/>
          <p:cNvPicPr/>
          <p:nvPr/>
        </p:nvPicPr>
        <p:blipFill>
          <a:blip r:embed="rId22">
            <a:extLst/>
          </a:blip>
          <a:stretch>
            <a:fillRect/>
          </a:stretch>
        </p:blipFill>
        <p:spPr>
          <a:xfrm>
            <a:off x="17172703" y="7595057"/>
            <a:ext cx="2675468" cy="508001"/>
          </a:xfrm>
          <a:prstGeom prst="rect">
            <a:avLst/>
          </a:prstGeom>
          <a:ln w="12700">
            <a:miter lim="400000"/>
          </a:ln>
        </p:spPr>
      </p:pic>
      <p:pic>
        <p:nvPicPr>
          <p:cNvPr id="799" name="image57.png"/>
          <p:cNvPicPr/>
          <p:nvPr/>
        </p:nvPicPr>
        <p:blipFill>
          <a:blip r:embed="rId23">
            <a:extLst/>
          </a:blip>
          <a:stretch>
            <a:fillRect/>
          </a:stretch>
        </p:blipFill>
        <p:spPr>
          <a:xfrm>
            <a:off x="20580022" y="7663960"/>
            <a:ext cx="2056047" cy="475489"/>
          </a:xfrm>
          <a:prstGeom prst="rect">
            <a:avLst/>
          </a:prstGeom>
          <a:ln w="12700">
            <a:miter lim="400000"/>
          </a:ln>
        </p:spPr>
      </p:pic>
      <p:pic>
        <p:nvPicPr>
          <p:cNvPr id="800" name="image58.png"/>
          <p:cNvPicPr/>
          <p:nvPr/>
        </p:nvPicPr>
        <p:blipFill>
          <a:blip r:embed="rId24">
            <a:extLst/>
          </a:blip>
          <a:stretch>
            <a:fillRect/>
          </a:stretch>
        </p:blipFill>
        <p:spPr>
          <a:xfrm>
            <a:off x="1568666" y="8753404"/>
            <a:ext cx="2133601" cy="396241"/>
          </a:xfrm>
          <a:prstGeom prst="rect">
            <a:avLst/>
          </a:prstGeom>
          <a:ln w="12700">
            <a:miter lim="400000"/>
          </a:ln>
        </p:spPr>
      </p:pic>
      <p:pic>
        <p:nvPicPr>
          <p:cNvPr id="801" name="image59.png"/>
          <p:cNvPicPr/>
          <p:nvPr/>
        </p:nvPicPr>
        <p:blipFill>
          <a:blip r:embed="rId25">
            <a:extLst/>
          </a:blip>
          <a:srcRect l="0" t="24767" r="0" b="22781"/>
          <a:stretch>
            <a:fillRect/>
          </a:stretch>
        </p:blipFill>
        <p:spPr>
          <a:xfrm>
            <a:off x="6193424" y="8686276"/>
            <a:ext cx="2262294" cy="536449"/>
          </a:xfrm>
          <a:prstGeom prst="rect">
            <a:avLst/>
          </a:prstGeom>
          <a:ln w="12700">
            <a:miter lim="400000"/>
          </a:ln>
        </p:spPr>
      </p:pic>
      <p:pic>
        <p:nvPicPr>
          <p:cNvPr id="802" name="image60.png"/>
          <p:cNvPicPr/>
          <p:nvPr/>
        </p:nvPicPr>
        <p:blipFill>
          <a:blip r:embed="rId26">
            <a:extLst/>
          </a:blip>
          <a:stretch>
            <a:fillRect/>
          </a:stretch>
        </p:blipFill>
        <p:spPr>
          <a:xfrm>
            <a:off x="10918823" y="8669787"/>
            <a:ext cx="2709334" cy="677334"/>
          </a:xfrm>
          <a:prstGeom prst="rect">
            <a:avLst/>
          </a:prstGeom>
          <a:ln w="12700">
            <a:miter lim="400000"/>
          </a:ln>
        </p:spPr>
      </p:pic>
      <p:pic>
        <p:nvPicPr>
          <p:cNvPr id="803" name="image61.png"/>
          <p:cNvPicPr/>
          <p:nvPr/>
        </p:nvPicPr>
        <p:blipFill>
          <a:blip r:embed="rId27">
            <a:extLst/>
          </a:blip>
          <a:stretch>
            <a:fillRect/>
          </a:stretch>
        </p:blipFill>
        <p:spPr>
          <a:xfrm>
            <a:off x="14146694" y="8537326"/>
            <a:ext cx="2205399" cy="834475"/>
          </a:xfrm>
          <a:prstGeom prst="rect">
            <a:avLst/>
          </a:prstGeom>
          <a:ln w="12700">
            <a:miter lim="400000"/>
          </a:ln>
        </p:spPr>
      </p:pic>
      <p:pic>
        <p:nvPicPr>
          <p:cNvPr id="804" name="image62.png"/>
          <p:cNvPicPr/>
          <p:nvPr/>
        </p:nvPicPr>
        <p:blipFill>
          <a:blip r:embed="rId28">
            <a:extLst/>
          </a:blip>
          <a:stretch>
            <a:fillRect/>
          </a:stretch>
        </p:blipFill>
        <p:spPr>
          <a:xfrm>
            <a:off x="19158714" y="8327352"/>
            <a:ext cx="1253068" cy="1181948"/>
          </a:xfrm>
          <a:prstGeom prst="rect">
            <a:avLst/>
          </a:prstGeom>
          <a:ln w="12700">
            <a:miter lim="400000"/>
          </a:ln>
        </p:spPr>
      </p:pic>
      <p:pic>
        <p:nvPicPr>
          <p:cNvPr id="805" name="image63.png"/>
          <p:cNvPicPr/>
          <p:nvPr/>
        </p:nvPicPr>
        <p:blipFill>
          <a:blip r:embed="rId29">
            <a:extLst/>
          </a:blip>
          <a:stretch>
            <a:fillRect/>
          </a:stretch>
        </p:blipFill>
        <p:spPr>
          <a:xfrm>
            <a:off x="3656769" y="9489013"/>
            <a:ext cx="2540001" cy="846668"/>
          </a:xfrm>
          <a:prstGeom prst="rect">
            <a:avLst/>
          </a:prstGeom>
          <a:ln w="12700">
            <a:miter lim="400000"/>
          </a:ln>
        </p:spPr>
      </p:pic>
      <p:pic>
        <p:nvPicPr>
          <p:cNvPr id="806" name="image64.png"/>
          <p:cNvPicPr/>
          <p:nvPr/>
        </p:nvPicPr>
        <p:blipFill>
          <a:blip r:embed="rId30">
            <a:extLst/>
          </a:blip>
          <a:srcRect l="0" t="15166" r="0" b="14333"/>
          <a:stretch>
            <a:fillRect/>
          </a:stretch>
        </p:blipFill>
        <p:spPr>
          <a:xfrm>
            <a:off x="6834436" y="9370664"/>
            <a:ext cx="1625601" cy="1146049"/>
          </a:xfrm>
          <a:prstGeom prst="rect">
            <a:avLst/>
          </a:prstGeom>
          <a:ln w="12700">
            <a:miter lim="400000"/>
          </a:ln>
        </p:spPr>
      </p:pic>
      <p:pic>
        <p:nvPicPr>
          <p:cNvPr id="807" name="image65.png"/>
          <p:cNvPicPr/>
          <p:nvPr/>
        </p:nvPicPr>
        <p:blipFill>
          <a:blip r:embed="rId31">
            <a:extLst/>
          </a:blip>
          <a:stretch>
            <a:fillRect/>
          </a:stretch>
        </p:blipFill>
        <p:spPr>
          <a:xfrm>
            <a:off x="11582541" y="9736366"/>
            <a:ext cx="2783841" cy="406401"/>
          </a:xfrm>
          <a:prstGeom prst="rect">
            <a:avLst/>
          </a:prstGeom>
          <a:ln w="12700">
            <a:miter lim="400000"/>
          </a:ln>
        </p:spPr>
      </p:pic>
      <p:pic>
        <p:nvPicPr>
          <p:cNvPr id="808" name="image66.png" descr="starkandwayne.png"/>
          <p:cNvPicPr/>
          <p:nvPr/>
        </p:nvPicPr>
        <p:blipFill>
          <a:blip r:embed="rId32">
            <a:extLst/>
          </a:blip>
          <a:stretch>
            <a:fillRect/>
          </a:stretch>
        </p:blipFill>
        <p:spPr>
          <a:xfrm>
            <a:off x="14146694" y="9719922"/>
            <a:ext cx="2640585" cy="490729"/>
          </a:xfrm>
          <a:prstGeom prst="rect">
            <a:avLst/>
          </a:prstGeom>
          <a:ln w="12700">
            <a:miter lim="400000"/>
          </a:ln>
        </p:spPr>
      </p:pic>
      <p:pic>
        <p:nvPicPr>
          <p:cNvPr id="809" name="image67.png"/>
          <p:cNvPicPr/>
          <p:nvPr/>
        </p:nvPicPr>
        <p:blipFill>
          <a:blip r:embed="rId33">
            <a:extLst/>
          </a:blip>
          <a:stretch>
            <a:fillRect/>
          </a:stretch>
        </p:blipFill>
        <p:spPr>
          <a:xfrm>
            <a:off x="17360662" y="9751926"/>
            <a:ext cx="2299548" cy="426721"/>
          </a:xfrm>
          <a:prstGeom prst="rect">
            <a:avLst/>
          </a:prstGeom>
          <a:ln w="12700">
            <a:miter lim="400000"/>
          </a:ln>
        </p:spPr>
      </p:pic>
      <p:sp>
        <p:nvSpPr>
          <p:cNvPr id="810" name="Shape 810"/>
          <p:cNvSpPr/>
          <p:nvPr/>
        </p:nvSpPr>
        <p:spPr>
          <a:xfrm>
            <a:off x="1231921" y="11513489"/>
            <a:ext cx="21918508" cy="70044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r" defTabSz="914400">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Over 100k downloads of Cloud Foundry (OSS) software and tools!</a:t>
            </a:r>
          </a:p>
        </p:txBody>
      </p:sp>
      <p:pic>
        <p:nvPicPr>
          <p:cNvPr id="811" name="image68.png"/>
          <p:cNvPicPr/>
          <p:nvPr/>
        </p:nvPicPr>
        <p:blipFill>
          <a:blip r:embed="rId34">
            <a:extLst/>
          </a:blip>
          <a:stretch>
            <a:fillRect/>
          </a:stretch>
        </p:blipFill>
        <p:spPr>
          <a:xfrm>
            <a:off x="22090645" y="3313962"/>
            <a:ext cx="1564641" cy="1476588"/>
          </a:xfrm>
          <a:prstGeom prst="rect">
            <a:avLst/>
          </a:prstGeom>
          <a:ln w="12700">
            <a:miter lim="400000"/>
          </a:ln>
        </p:spPr>
      </p:pic>
      <p:sp>
        <p:nvSpPr>
          <p:cNvPr id="812" name="Shape 812"/>
          <p:cNvSpPr/>
          <p:nvPr/>
        </p:nvSpPr>
        <p:spPr>
          <a:xfrm>
            <a:off x="14546590" y="515450"/>
            <a:ext cx="934923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Cloud Foundry Foundation</a:t>
            </a:r>
          </a:p>
        </p:txBody>
      </p:sp>
      <p:sp>
        <p:nvSpPr>
          <p:cNvPr id="813" name="Shape 813"/>
          <p:cNvSpPr/>
          <p:nvPr/>
        </p:nvSpPr>
        <p:spPr>
          <a:xfrm>
            <a:off x="17168558" y="1240595"/>
            <a:ext cx="6680350"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The Largest Open Source PaaS Ecosystem</a:t>
            </a:r>
          </a:p>
        </p:txBody>
      </p:sp>
      <p:pic>
        <p:nvPicPr>
          <p:cNvPr id="814" name="pasted-image.pdf"/>
          <p:cNvPicPr/>
          <p:nvPr/>
        </p:nvPicPr>
        <p:blipFill>
          <a:blip r:embed="rId35">
            <a:extLst/>
          </a:blip>
          <a:stretch>
            <a:fillRect/>
          </a:stretch>
        </p:blipFill>
        <p:spPr>
          <a:xfrm>
            <a:off x="21968829" y="4965651"/>
            <a:ext cx="1435101" cy="533401"/>
          </a:xfrm>
          <a:prstGeom prst="rect">
            <a:avLst/>
          </a:prstGeom>
          <a:ln w="12700">
            <a:miter lim="400000"/>
          </a:ln>
        </p:spPr>
      </p:pic>
      <p:pic>
        <p:nvPicPr>
          <p:cNvPr id="815" name="pasted-image.tif"/>
          <p:cNvPicPr/>
          <p:nvPr/>
        </p:nvPicPr>
        <p:blipFill>
          <a:blip r:embed="rId36">
            <a:extLst/>
          </a:blip>
          <a:stretch>
            <a:fillRect/>
          </a:stretch>
        </p:blipFill>
        <p:spPr>
          <a:xfrm>
            <a:off x="856991" y="4433993"/>
            <a:ext cx="2226223" cy="1027488"/>
          </a:xfrm>
          <a:prstGeom prst="rect">
            <a:avLst/>
          </a:prstGeom>
          <a:ln w="12700">
            <a:miter lim="400000"/>
          </a:ln>
        </p:spPr>
      </p:pic>
      <p:pic>
        <p:nvPicPr>
          <p:cNvPr id="816" name="pasted-image.tif"/>
          <p:cNvPicPr/>
          <p:nvPr/>
        </p:nvPicPr>
        <p:blipFill>
          <a:blip r:embed="rId37">
            <a:extLst/>
          </a:blip>
          <a:stretch>
            <a:fillRect/>
          </a:stretch>
        </p:blipFill>
        <p:spPr>
          <a:xfrm>
            <a:off x="13939279" y="4545041"/>
            <a:ext cx="1956493" cy="902998"/>
          </a:xfrm>
          <a:prstGeom prst="rect">
            <a:avLst/>
          </a:prstGeom>
          <a:ln w="12700">
            <a:miter lim="400000"/>
          </a:ln>
        </p:spPr>
      </p:pic>
      <p:pic>
        <p:nvPicPr>
          <p:cNvPr id="817" name="pasted-image.tif"/>
          <p:cNvPicPr/>
          <p:nvPr/>
        </p:nvPicPr>
        <p:blipFill>
          <a:blip r:embed="rId38">
            <a:extLst/>
          </a:blip>
          <a:stretch>
            <a:fillRect/>
          </a:stretch>
        </p:blipFill>
        <p:spPr>
          <a:xfrm>
            <a:off x="1528498" y="7384736"/>
            <a:ext cx="1792798" cy="827445"/>
          </a:xfrm>
          <a:prstGeom prst="rect">
            <a:avLst/>
          </a:prstGeom>
          <a:ln w="12700">
            <a:miter lim="400000"/>
          </a:ln>
        </p:spPr>
      </p:pic>
      <p:pic>
        <p:nvPicPr>
          <p:cNvPr id="818" name="pasted-image.tif"/>
          <p:cNvPicPr/>
          <p:nvPr/>
        </p:nvPicPr>
        <p:blipFill>
          <a:blip r:embed="rId39">
            <a:extLst/>
          </a:blip>
          <a:stretch>
            <a:fillRect/>
          </a:stretch>
        </p:blipFill>
        <p:spPr>
          <a:xfrm>
            <a:off x="14280880" y="7432860"/>
            <a:ext cx="1937029" cy="894014"/>
          </a:xfrm>
          <a:prstGeom prst="rect">
            <a:avLst/>
          </a:prstGeom>
          <a:ln w="12700">
            <a:miter lim="400000"/>
          </a:ln>
        </p:spPr>
      </p:pic>
      <p:pic>
        <p:nvPicPr>
          <p:cNvPr id="819" name="pasted-image.tif"/>
          <p:cNvPicPr/>
          <p:nvPr/>
        </p:nvPicPr>
        <p:blipFill>
          <a:blip r:embed="rId40">
            <a:extLst/>
          </a:blip>
          <a:stretch>
            <a:fillRect/>
          </a:stretch>
        </p:blipFill>
        <p:spPr>
          <a:xfrm>
            <a:off x="3991202" y="8570662"/>
            <a:ext cx="1871134" cy="863601"/>
          </a:xfrm>
          <a:prstGeom prst="rect">
            <a:avLst/>
          </a:prstGeom>
          <a:ln w="12700">
            <a:miter lim="400000"/>
          </a:ln>
        </p:spPr>
      </p:pic>
      <p:pic>
        <p:nvPicPr>
          <p:cNvPr id="820" name="pasted-image.tif"/>
          <p:cNvPicPr/>
          <p:nvPr/>
        </p:nvPicPr>
        <p:blipFill>
          <a:blip r:embed="rId41">
            <a:extLst/>
          </a:blip>
          <a:stretch>
            <a:fillRect/>
          </a:stretch>
        </p:blipFill>
        <p:spPr>
          <a:xfrm>
            <a:off x="8859326" y="8617263"/>
            <a:ext cx="1651001" cy="762001"/>
          </a:xfrm>
          <a:prstGeom prst="rect">
            <a:avLst/>
          </a:prstGeom>
          <a:ln w="12700">
            <a:miter lim="400000"/>
          </a:ln>
        </p:spPr>
      </p:pic>
      <p:pic>
        <p:nvPicPr>
          <p:cNvPr id="821" name="pasted-image.tif"/>
          <p:cNvPicPr/>
          <p:nvPr/>
        </p:nvPicPr>
        <p:blipFill>
          <a:blip r:embed="rId42">
            <a:extLst/>
          </a:blip>
          <a:stretch>
            <a:fillRect/>
          </a:stretch>
        </p:blipFill>
        <p:spPr>
          <a:xfrm>
            <a:off x="16948976" y="8537326"/>
            <a:ext cx="1651001" cy="762001"/>
          </a:xfrm>
          <a:prstGeom prst="rect">
            <a:avLst/>
          </a:prstGeom>
          <a:ln w="12700">
            <a:miter lim="400000"/>
          </a:ln>
        </p:spPr>
      </p:pic>
      <p:pic>
        <p:nvPicPr>
          <p:cNvPr id="822" name="pasted-image.tif"/>
          <p:cNvPicPr/>
          <p:nvPr/>
        </p:nvPicPr>
        <p:blipFill>
          <a:blip r:embed="rId43">
            <a:extLst/>
          </a:blip>
          <a:stretch>
            <a:fillRect/>
          </a:stretch>
        </p:blipFill>
        <p:spPr>
          <a:xfrm>
            <a:off x="1597272" y="9531346"/>
            <a:ext cx="1651001" cy="762001"/>
          </a:xfrm>
          <a:prstGeom prst="rect">
            <a:avLst/>
          </a:prstGeom>
          <a:ln w="12700">
            <a:miter lim="400000"/>
          </a:ln>
        </p:spPr>
      </p:pic>
      <p:pic>
        <p:nvPicPr>
          <p:cNvPr id="823" name="pasted-image.tif"/>
          <p:cNvPicPr/>
          <p:nvPr/>
        </p:nvPicPr>
        <p:blipFill>
          <a:blip r:embed="rId44">
            <a:extLst/>
          </a:blip>
          <a:stretch>
            <a:fillRect/>
          </a:stretch>
        </p:blipFill>
        <p:spPr>
          <a:xfrm>
            <a:off x="20970519" y="8623834"/>
            <a:ext cx="1651001" cy="762001"/>
          </a:xfrm>
          <a:prstGeom prst="rect">
            <a:avLst/>
          </a:prstGeom>
          <a:ln w="12700">
            <a:miter lim="400000"/>
          </a:ln>
        </p:spPr>
      </p:pic>
      <p:pic>
        <p:nvPicPr>
          <p:cNvPr id="824" name="pasted-image.tif"/>
          <p:cNvPicPr/>
          <p:nvPr/>
        </p:nvPicPr>
        <p:blipFill>
          <a:blip r:embed="rId45">
            <a:extLst/>
          </a:blip>
          <a:stretch>
            <a:fillRect/>
          </a:stretch>
        </p:blipFill>
        <p:spPr>
          <a:xfrm>
            <a:off x="20614375" y="9577038"/>
            <a:ext cx="1651001" cy="762001"/>
          </a:xfrm>
          <a:prstGeom prst="rect">
            <a:avLst/>
          </a:prstGeom>
          <a:ln w="12700">
            <a:miter lim="400000"/>
          </a:ln>
        </p:spPr>
      </p:pic>
      <p:pic>
        <p:nvPicPr>
          <p:cNvPr id="825" name="pasted-image.tif"/>
          <p:cNvPicPr/>
          <p:nvPr/>
        </p:nvPicPr>
        <p:blipFill>
          <a:blip r:embed="rId46">
            <a:extLst/>
          </a:blip>
          <a:stretch>
            <a:fillRect/>
          </a:stretch>
        </p:blipFill>
        <p:spPr>
          <a:xfrm>
            <a:off x="8889655" y="9506539"/>
            <a:ext cx="1956493" cy="902998"/>
          </a:xfrm>
          <a:prstGeom prst="rect">
            <a:avLst/>
          </a:prstGeom>
          <a:ln w="12700">
            <a:miter lim="400000"/>
          </a:ln>
        </p:spPr>
      </p:pic>
    </p:spTree>
  </p:cSld>
  <p:clrMapOvr>
    <a:masterClrMapping/>
  </p:clrMapOvr>
  <p:transition spd="slow" advClick="1">
    <p:dissolve/>
  </p:transition>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9" name="image69.png"/>
          <p:cNvPicPr/>
          <p:nvPr/>
        </p:nvPicPr>
        <p:blipFill>
          <a:blip r:embed="rId3">
            <a:extLst/>
          </a:blip>
          <a:srcRect l="0" t="22334" r="0" b="19584"/>
          <a:stretch>
            <a:fillRect/>
          </a:stretch>
        </p:blipFill>
        <p:spPr>
          <a:xfrm>
            <a:off x="20535901" y="10866967"/>
            <a:ext cx="2103966" cy="588433"/>
          </a:xfrm>
          <a:prstGeom prst="rect">
            <a:avLst/>
          </a:prstGeom>
          <a:ln w="12700">
            <a:miter lim="400000"/>
          </a:ln>
        </p:spPr>
      </p:pic>
      <p:pic>
        <p:nvPicPr>
          <p:cNvPr id="830" name="image70.png" descr="http://blogs.msdn.com/resized-image.ashx/__size/550x0/__key/communityserver-blogs-components-weblogfiles/00-00-01-13-25/7651.Tier3Logo.png"/>
          <p:cNvPicPr/>
          <p:nvPr/>
        </p:nvPicPr>
        <p:blipFill>
          <a:blip r:embed="rId4">
            <a:extLst/>
          </a:blip>
          <a:stretch>
            <a:fillRect/>
          </a:stretch>
        </p:blipFill>
        <p:spPr>
          <a:xfrm>
            <a:off x="17847733" y="4605866"/>
            <a:ext cx="1409703" cy="1206502"/>
          </a:xfrm>
          <a:prstGeom prst="rect">
            <a:avLst/>
          </a:prstGeom>
          <a:ln w="12700">
            <a:miter lim="400000"/>
          </a:ln>
        </p:spPr>
      </p:pic>
      <p:pic>
        <p:nvPicPr>
          <p:cNvPr id="831" name="image71.png"/>
          <p:cNvPicPr/>
          <p:nvPr/>
        </p:nvPicPr>
        <p:blipFill>
          <a:blip r:embed="rId5">
            <a:extLst/>
          </a:blip>
          <a:srcRect l="0" t="21840" r="0" b="25488"/>
          <a:stretch>
            <a:fillRect/>
          </a:stretch>
        </p:blipFill>
        <p:spPr>
          <a:xfrm>
            <a:off x="9520767" y="10697634"/>
            <a:ext cx="2070100" cy="927100"/>
          </a:xfrm>
          <a:prstGeom prst="rect">
            <a:avLst/>
          </a:prstGeom>
          <a:ln w="12700">
            <a:miter lim="400000"/>
          </a:ln>
        </p:spPr>
      </p:pic>
      <p:pic>
        <p:nvPicPr>
          <p:cNvPr id="832" name="image72.jpg" descr="url.jpeg"/>
          <p:cNvPicPr/>
          <p:nvPr/>
        </p:nvPicPr>
        <p:blipFill>
          <a:blip r:embed="rId6">
            <a:extLst/>
          </a:blip>
          <a:srcRect l="0" t="28823" r="0" b="41765"/>
          <a:stretch>
            <a:fillRect/>
          </a:stretch>
        </p:blipFill>
        <p:spPr>
          <a:xfrm>
            <a:off x="800101" y="6807199"/>
            <a:ext cx="3564467" cy="740836"/>
          </a:xfrm>
          <a:prstGeom prst="rect">
            <a:avLst/>
          </a:prstGeom>
          <a:ln w="12700">
            <a:miter lim="400000"/>
          </a:ln>
        </p:spPr>
      </p:pic>
      <p:pic>
        <p:nvPicPr>
          <p:cNvPr id="833" name="image73.png"/>
          <p:cNvPicPr/>
          <p:nvPr/>
        </p:nvPicPr>
        <p:blipFill>
          <a:blip r:embed="rId7">
            <a:extLst/>
          </a:blip>
          <a:stretch>
            <a:fillRect/>
          </a:stretch>
        </p:blipFill>
        <p:spPr>
          <a:xfrm>
            <a:off x="872066" y="4796368"/>
            <a:ext cx="2815169" cy="829734"/>
          </a:xfrm>
          <a:prstGeom prst="rect">
            <a:avLst/>
          </a:prstGeom>
          <a:ln w="12700">
            <a:miter lim="400000"/>
          </a:ln>
        </p:spPr>
      </p:pic>
      <p:pic>
        <p:nvPicPr>
          <p:cNvPr id="834" name="image74.png" descr="url.png"/>
          <p:cNvPicPr/>
          <p:nvPr/>
        </p:nvPicPr>
        <p:blipFill>
          <a:blip r:embed="rId8">
            <a:extLst/>
          </a:blip>
          <a:stretch>
            <a:fillRect/>
          </a:stretch>
        </p:blipFill>
        <p:spPr>
          <a:xfrm>
            <a:off x="14626167" y="6630810"/>
            <a:ext cx="3640668" cy="728135"/>
          </a:xfrm>
          <a:prstGeom prst="rect">
            <a:avLst/>
          </a:prstGeom>
          <a:ln w="12700">
            <a:miter lim="400000"/>
          </a:ln>
        </p:spPr>
      </p:pic>
      <p:grpSp>
        <p:nvGrpSpPr>
          <p:cNvPr id="837" name="Group 837" descr="Screen Shot 2013-01-31 at 11.55.40 AM.png"/>
          <p:cNvGrpSpPr/>
          <p:nvPr/>
        </p:nvGrpSpPr>
        <p:grpSpPr>
          <a:xfrm>
            <a:off x="12510909" y="10837333"/>
            <a:ext cx="3818468" cy="516467"/>
            <a:chOff x="0" y="0"/>
            <a:chExt cx="3818466" cy="516466"/>
          </a:xfrm>
        </p:grpSpPr>
        <p:sp>
          <p:nvSpPr>
            <p:cNvPr id="835" name="Shape 835"/>
            <p:cNvSpPr/>
            <p:nvPr/>
          </p:nvSpPr>
          <p:spPr>
            <a:xfrm>
              <a:off x="0" y="0"/>
              <a:ext cx="3818467" cy="516467"/>
            </a:xfrm>
            <a:prstGeom prst="rect">
              <a:avLst/>
            </a:prstGeom>
            <a:solidFill>
              <a:srgbClr val="FFFFFF"/>
            </a:solidFill>
            <a:ln w="12700" cap="flat">
              <a:noFill/>
              <a:miter lim="400000"/>
            </a:ln>
            <a:effectLst/>
          </p:spPr>
          <p:txBody>
            <a:bodyPr wrap="square" lIns="121919" tIns="121919" rIns="121919" bIns="121919" numCol="1" anchor="ctr">
              <a:noAutofit/>
            </a:bodyPr>
            <a:lstStyle/>
            <a:p>
              <a:pPr lvl="0" algn="l" defTabSz="914400">
                <a:defRPr sz="4800">
                  <a:solidFill>
                    <a:srgbClr val="00685D"/>
                  </a:solidFill>
                  <a:latin typeface="Arial"/>
                  <a:ea typeface="Arial"/>
                  <a:cs typeface="Arial"/>
                  <a:sym typeface="Arial"/>
                </a:defRPr>
              </a:pPr>
            </a:p>
          </p:txBody>
        </p:sp>
        <p:pic>
          <p:nvPicPr>
            <p:cNvPr id="836" name="image75.png"/>
            <p:cNvPicPr/>
            <p:nvPr/>
          </p:nvPicPr>
          <p:blipFill>
            <a:blip r:embed="rId9">
              <a:extLst/>
            </a:blip>
            <a:stretch>
              <a:fillRect/>
            </a:stretch>
          </p:blipFill>
          <p:spPr>
            <a:xfrm>
              <a:off x="0" y="0"/>
              <a:ext cx="3818467" cy="516467"/>
            </a:xfrm>
            <a:prstGeom prst="rect">
              <a:avLst/>
            </a:prstGeom>
            <a:ln w="12700" cap="flat">
              <a:noFill/>
              <a:miter lim="400000"/>
            </a:ln>
            <a:effectLst/>
          </p:spPr>
        </p:pic>
      </p:grpSp>
      <p:pic>
        <p:nvPicPr>
          <p:cNvPr id="838" name="image76.png"/>
          <p:cNvPicPr/>
          <p:nvPr/>
        </p:nvPicPr>
        <p:blipFill>
          <a:blip r:embed="rId10">
            <a:extLst/>
          </a:blip>
          <a:stretch>
            <a:fillRect/>
          </a:stretch>
        </p:blipFill>
        <p:spPr>
          <a:xfrm>
            <a:off x="4978399" y="3094567"/>
            <a:ext cx="2480735" cy="622300"/>
          </a:xfrm>
          <a:prstGeom prst="rect">
            <a:avLst/>
          </a:prstGeom>
          <a:ln w="12700">
            <a:miter lim="400000"/>
          </a:ln>
        </p:spPr>
      </p:pic>
      <p:pic>
        <p:nvPicPr>
          <p:cNvPr id="839" name="image77.png" descr="logo.png"/>
          <p:cNvPicPr/>
          <p:nvPr/>
        </p:nvPicPr>
        <p:blipFill>
          <a:blip r:embed="rId11">
            <a:extLst/>
          </a:blip>
          <a:stretch>
            <a:fillRect/>
          </a:stretch>
        </p:blipFill>
        <p:spPr>
          <a:xfrm>
            <a:off x="12204700" y="2942167"/>
            <a:ext cx="2840567" cy="927100"/>
          </a:xfrm>
          <a:prstGeom prst="rect">
            <a:avLst/>
          </a:prstGeom>
          <a:ln w="12700">
            <a:miter lim="400000"/>
          </a:ln>
        </p:spPr>
      </p:pic>
      <p:pic>
        <p:nvPicPr>
          <p:cNvPr id="840" name="image78.jpg" descr="imgres-1.jpg"/>
          <p:cNvPicPr/>
          <p:nvPr/>
        </p:nvPicPr>
        <p:blipFill>
          <a:blip r:embed="rId12">
            <a:extLst/>
          </a:blip>
          <a:stretch>
            <a:fillRect/>
          </a:stretch>
        </p:blipFill>
        <p:spPr>
          <a:xfrm>
            <a:off x="8437034" y="6856591"/>
            <a:ext cx="2362201" cy="596900"/>
          </a:xfrm>
          <a:prstGeom prst="rect">
            <a:avLst/>
          </a:prstGeom>
          <a:ln w="12700">
            <a:miter lim="400000"/>
          </a:ln>
        </p:spPr>
      </p:pic>
      <p:pic>
        <p:nvPicPr>
          <p:cNvPr id="841" name="image79.png" descr="Cisco_logo.svg.png"/>
          <p:cNvPicPr/>
          <p:nvPr/>
        </p:nvPicPr>
        <p:blipFill>
          <a:blip r:embed="rId13">
            <a:extLst/>
          </a:blip>
          <a:stretch>
            <a:fillRect/>
          </a:stretch>
        </p:blipFill>
        <p:spPr>
          <a:xfrm>
            <a:off x="4373034" y="10701866"/>
            <a:ext cx="1642535" cy="922868"/>
          </a:xfrm>
          <a:prstGeom prst="rect">
            <a:avLst/>
          </a:prstGeom>
          <a:ln w="12700">
            <a:miter lim="400000"/>
          </a:ln>
        </p:spPr>
      </p:pic>
      <p:pic>
        <p:nvPicPr>
          <p:cNvPr id="842" name="image80.png" descr="anynines_200x100-5dd43dd0.png"/>
          <p:cNvPicPr/>
          <p:nvPr/>
        </p:nvPicPr>
        <p:blipFill>
          <a:blip r:embed="rId14">
            <a:extLst/>
          </a:blip>
          <a:srcRect l="0" t="27000" r="0" b="32001"/>
          <a:stretch>
            <a:fillRect/>
          </a:stretch>
        </p:blipFill>
        <p:spPr>
          <a:xfrm>
            <a:off x="4770968" y="6870701"/>
            <a:ext cx="2988734" cy="613833"/>
          </a:xfrm>
          <a:prstGeom prst="rect">
            <a:avLst/>
          </a:prstGeom>
          <a:ln w="12700">
            <a:miter lim="400000"/>
          </a:ln>
        </p:spPr>
      </p:pic>
      <p:pic>
        <p:nvPicPr>
          <p:cNvPr id="843" name="image81.png" descr="default_logo_0.png"/>
          <p:cNvPicPr/>
          <p:nvPr/>
        </p:nvPicPr>
        <p:blipFill>
          <a:blip r:embed="rId15">
            <a:extLst/>
          </a:blip>
          <a:srcRect l="0" t="10800" r="0" b="46000"/>
          <a:stretch>
            <a:fillRect/>
          </a:stretch>
        </p:blipFill>
        <p:spPr>
          <a:xfrm>
            <a:off x="10979856" y="6880578"/>
            <a:ext cx="3005667" cy="503769"/>
          </a:xfrm>
          <a:prstGeom prst="rect">
            <a:avLst/>
          </a:prstGeom>
          <a:ln w="12700">
            <a:miter lim="400000"/>
          </a:ln>
        </p:spPr>
      </p:pic>
      <p:pic>
        <p:nvPicPr>
          <p:cNvPr id="844" name="image82.jpg" descr="Savvis_logo_primary_CMYK_LB.jpg"/>
          <p:cNvPicPr/>
          <p:nvPr/>
        </p:nvPicPr>
        <p:blipFill>
          <a:blip r:embed="rId16">
            <a:extLst/>
          </a:blip>
          <a:stretch>
            <a:fillRect/>
          </a:stretch>
        </p:blipFill>
        <p:spPr>
          <a:xfrm>
            <a:off x="1244599" y="8843434"/>
            <a:ext cx="2734735" cy="457201"/>
          </a:xfrm>
          <a:prstGeom prst="rect">
            <a:avLst/>
          </a:prstGeom>
          <a:ln w="12700">
            <a:miter lim="400000"/>
          </a:ln>
        </p:spPr>
      </p:pic>
      <p:pic>
        <p:nvPicPr>
          <p:cNvPr id="845" name="image83.png" descr="PIVOTAL (GREEN).png"/>
          <p:cNvPicPr/>
          <p:nvPr/>
        </p:nvPicPr>
        <p:blipFill>
          <a:blip r:embed="rId17">
            <a:extLst/>
          </a:blip>
          <a:srcRect l="19603" t="27678" r="19492" b="32143"/>
          <a:stretch>
            <a:fillRect/>
          </a:stretch>
        </p:blipFill>
        <p:spPr>
          <a:xfrm>
            <a:off x="1071034" y="3119967"/>
            <a:ext cx="2226734" cy="571500"/>
          </a:xfrm>
          <a:prstGeom prst="rect">
            <a:avLst/>
          </a:prstGeom>
          <a:ln w="12700">
            <a:miter lim="400000"/>
          </a:ln>
        </p:spPr>
      </p:pic>
      <p:pic>
        <p:nvPicPr>
          <p:cNvPr id="846" name="image84.png" descr="logo_altoros.gif"/>
          <p:cNvPicPr/>
          <p:nvPr/>
        </p:nvPicPr>
        <p:blipFill>
          <a:blip r:embed="rId18">
            <a:extLst/>
          </a:blip>
          <a:stretch>
            <a:fillRect/>
          </a:stretch>
        </p:blipFill>
        <p:spPr>
          <a:xfrm>
            <a:off x="20112569" y="3149599"/>
            <a:ext cx="2950633" cy="512236"/>
          </a:xfrm>
          <a:prstGeom prst="rect">
            <a:avLst/>
          </a:prstGeom>
          <a:ln w="12700">
            <a:miter lim="400000"/>
          </a:ln>
        </p:spPr>
      </p:pic>
      <p:pic>
        <p:nvPicPr>
          <p:cNvPr id="847" name="image85.png" descr="bbg-logo.png"/>
          <p:cNvPicPr/>
          <p:nvPr/>
        </p:nvPicPr>
        <p:blipFill>
          <a:blip r:embed="rId19">
            <a:extLst/>
          </a:blip>
          <a:stretch>
            <a:fillRect/>
          </a:stretch>
        </p:blipFill>
        <p:spPr>
          <a:xfrm>
            <a:off x="20425835" y="4986866"/>
            <a:ext cx="2319868" cy="444502"/>
          </a:xfrm>
          <a:prstGeom prst="rect">
            <a:avLst/>
          </a:prstGeom>
          <a:ln w="12700">
            <a:miter lim="400000"/>
          </a:ln>
        </p:spPr>
      </p:pic>
      <p:pic>
        <p:nvPicPr>
          <p:cNvPr id="848" name="image86.jpg" descr="swisscom-logo.jpg"/>
          <p:cNvPicPr/>
          <p:nvPr/>
        </p:nvPicPr>
        <p:blipFill>
          <a:blip r:embed="rId20">
            <a:extLst/>
          </a:blip>
          <a:stretch>
            <a:fillRect/>
          </a:stretch>
        </p:blipFill>
        <p:spPr>
          <a:xfrm>
            <a:off x="7505701" y="4851400"/>
            <a:ext cx="2396068" cy="715435"/>
          </a:xfrm>
          <a:prstGeom prst="rect">
            <a:avLst/>
          </a:prstGeom>
          <a:ln w="12700">
            <a:miter lim="400000"/>
          </a:ln>
        </p:spPr>
      </p:pic>
      <p:pic>
        <p:nvPicPr>
          <p:cNvPr id="849" name="image87.png" descr="STOIC.png"/>
          <p:cNvPicPr/>
          <p:nvPr/>
        </p:nvPicPr>
        <p:blipFill>
          <a:blip r:embed="rId21">
            <a:extLst/>
          </a:blip>
          <a:stretch>
            <a:fillRect/>
          </a:stretch>
        </p:blipFill>
        <p:spPr>
          <a:xfrm>
            <a:off x="20171835" y="6819901"/>
            <a:ext cx="2832100" cy="715433"/>
          </a:xfrm>
          <a:prstGeom prst="rect">
            <a:avLst/>
          </a:prstGeom>
          <a:ln w="12700">
            <a:miter lim="400000"/>
          </a:ln>
        </p:spPr>
      </p:pic>
      <p:pic>
        <p:nvPicPr>
          <p:cNvPr id="850" name="image88.jpg" descr="Intel-from-16-Cores-to-80-Cores-2.jpg"/>
          <p:cNvPicPr/>
          <p:nvPr/>
        </p:nvPicPr>
        <p:blipFill>
          <a:blip r:embed="rId22">
            <a:extLst/>
          </a:blip>
          <a:srcRect l="9374" t="26471" r="11459" b="17730"/>
          <a:stretch>
            <a:fillRect/>
          </a:stretch>
        </p:blipFill>
        <p:spPr>
          <a:xfrm>
            <a:off x="6980767" y="10608733"/>
            <a:ext cx="1574801" cy="1104902"/>
          </a:xfrm>
          <a:prstGeom prst="rect">
            <a:avLst/>
          </a:prstGeom>
          <a:ln w="12700">
            <a:miter lim="400000"/>
          </a:ln>
        </p:spPr>
      </p:pic>
      <p:pic>
        <p:nvPicPr>
          <p:cNvPr id="851" name="image89.png"/>
          <p:cNvPicPr/>
          <p:nvPr/>
        </p:nvPicPr>
        <p:blipFill>
          <a:blip r:embed="rId23">
            <a:extLst/>
          </a:blip>
          <a:stretch>
            <a:fillRect/>
          </a:stretch>
        </p:blipFill>
        <p:spPr>
          <a:xfrm>
            <a:off x="17339733" y="10481733"/>
            <a:ext cx="2230969" cy="1363134"/>
          </a:xfrm>
          <a:prstGeom prst="rect">
            <a:avLst/>
          </a:prstGeom>
          <a:ln w="12700">
            <a:miter lim="400000"/>
          </a:ln>
        </p:spPr>
      </p:pic>
      <p:pic>
        <p:nvPicPr>
          <p:cNvPr id="852" name="image90.png"/>
          <p:cNvPicPr/>
          <p:nvPr/>
        </p:nvPicPr>
        <p:blipFill>
          <a:blip r:embed="rId24">
            <a:extLst/>
          </a:blip>
          <a:stretch>
            <a:fillRect/>
          </a:stretch>
        </p:blipFill>
        <p:spPr>
          <a:xfrm>
            <a:off x="10828866" y="8428568"/>
            <a:ext cx="1964268" cy="1291166"/>
          </a:xfrm>
          <a:prstGeom prst="rect">
            <a:avLst/>
          </a:prstGeom>
          <a:ln w="12700">
            <a:miter lim="400000"/>
          </a:ln>
        </p:spPr>
      </p:pic>
      <p:pic>
        <p:nvPicPr>
          <p:cNvPr id="853" name="image91.png"/>
          <p:cNvPicPr/>
          <p:nvPr/>
        </p:nvPicPr>
        <p:blipFill>
          <a:blip r:embed="rId25">
            <a:extLst/>
          </a:blip>
          <a:stretch>
            <a:fillRect/>
          </a:stretch>
        </p:blipFill>
        <p:spPr>
          <a:xfrm>
            <a:off x="17517533" y="8640234"/>
            <a:ext cx="1672169" cy="867833"/>
          </a:xfrm>
          <a:prstGeom prst="rect">
            <a:avLst/>
          </a:prstGeom>
          <a:ln w="12700">
            <a:miter lim="400000"/>
          </a:ln>
        </p:spPr>
      </p:pic>
      <p:pic>
        <p:nvPicPr>
          <p:cNvPr id="854" name="image92.png"/>
          <p:cNvPicPr/>
          <p:nvPr/>
        </p:nvPicPr>
        <p:blipFill>
          <a:blip r:embed="rId26">
            <a:extLst/>
          </a:blip>
          <a:stretch>
            <a:fillRect/>
          </a:stretch>
        </p:blipFill>
        <p:spPr>
          <a:xfrm>
            <a:off x="13279967" y="8530167"/>
            <a:ext cx="3005668" cy="1083735"/>
          </a:xfrm>
          <a:prstGeom prst="rect">
            <a:avLst/>
          </a:prstGeom>
          <a:ln w="12700">
            <a:miter lim="400000"/>
          </a:ln>
        </p:spPr>
      </p:pic>
      <p:pic>
        <p:nvPicPr>
          <p:cNvPr id="855" name="image93.png"/>
          <p:cNvPicPr/>
          <p:nvPr/>
        </p:nvPicPr>
        <p:blipFill>
          <a:blip r:embed="rId27">
            <a:extLst/>
          </a:blip>
          <a:stretch>
            <a:fillRect/>
          </a:stretch>
        </p:blipFill>
        <p:spPr>
          <a:xfrm>
            <a:off x="20417369" y="8398933"/>
            <a:ext cx="2336801" cy="1350435"/>
          </a:xfrm>
          <a:prstGeom prst="rect">
            <a:avLst/>
          </a:prstGeom>
          <a:ln w="12700">
            <a:miter lim="400000"/>
          </a:ln>
        </p:spPr>
      </p:pic>
      <p:pic>
        <p:nvPicPr>
          <p:cNvPr id="856" name="image94.png"/>
          <p:cNvPicPr/>
          <p:nvPr/>
        </p:nvPicPr>
        <p:blipFill>
          <a:blip r:embed="rId28">
            <a:extLst/>
          </a:blip>
          <a:stretch>
            <a:fillRect/>
          </a:stretch>
        </p:blipFill>
        <p:spPr>
          <a:xfrm>
            <a:off x="18478501" y="6310490"/>
            <a:ext cx="1693335" cy="1689103"/>
          </a:xfrm>
          <a:prstGeom prst="rect">
            <a:avLst/>
          </a:prstGeom>
          <a:ln w="12700">
            <a:miter lim="400000"/>
          </a:ln>
        </p:spPr>
      </p:pic>
      <p:pic>
        <p:nvPicPr>
          <p:cNvPr id="857" name="image95.png"/>
          <p:cNvPicPr/>
          <p:nvPr/>
        </p:nvPicPr>
        <p:blipFill>
          <a:blip r:embed="rId29">
            <a:extLst/>
          </a:blip>
          <a:stretch>
            <a:fillRect/>
          </a:stretch>
        </p:blipFill>
        <p:spPr>
          <a:xfrm>
            <a:off x="9139767" y="2967567"/>
            <a:ext cx="1380068" cy="876300"/>
          </a:xfrm>
          <a:prstGeom prst="rect">
            <a:avLst/>
          </a:prstGeom>
          <a:ln w="12700">
            <a:miter lim="400000"/>
          </a:ln>
        </p:spPr>
      </p:pic>
      <p:pic>
        <p:nvPicPr>
          <p:cNvPr id="858" name="image96.png" descr="Screen Shot 2014-01-15 at 9.03.13 AM.png"/>
          <p:cNvPicPr/>
          <p:nvPr/>
        </p:nvPicPr>
        <p:blipFill>
          <a:blip r:embed="rId30">
            <a:extLst/>
          </a:blip>
          <a:stretch>
            <a:fillRect/>
          </a:stretch>
        </p:blipFill>
        <p:spPr>
          <a:xfrm>
            <a:off x="4859866" y="4711701"/>
            <a:ext cx="1477436" cy="994833"/>
          </a:xfrm>
          <a:prstGeom prst="rect">
            <a:avLst/>
          </a:prstGeom>
          <a:ln w="12700">
            <a:miter lim="400000"/>
          </a:ln>
        </p:spPr>
      </p:pic>
      <p:pic>
        <p:nvPicPr>
          <p:cNvPr id="859" name="image97.png"/>
          <p:cNvPicPr/>
          <p:nvPr/>
        </p:nvPicPr>
        <p:blipFill>
          <a:blip r:embed="rId31">
            <a:extLst/>
          </a:blip>
          <a:srcRect l="0" t="22040" r="0" b="18500"/>
          <a:stretch>
            <a:fillRect/>
          </a:stretch>
        </p:blipFill>
        <p:spPr>
          <a:xfrm>
            <a:off x="14930967" y="4690533"/>
            <a:ext cx="1748367" cy="1037169"/>
          </a:xfrm>
          <a:prstGeom prst="rect">
            <a:avLst/>
          </a:prstGeom>
          <a:ln w="12700">
            <a:miter lim="400000"/>
          </a:ln>
        </p:spPr>
      </p:pic>
      <p:pic>
        <p:nvPicPr>
          <p:cNvPr id="860" name="image98.jpg" descr="APP DIRECT.jpg"/>
          <p:cNvPicPr/>
          <p:nvPr/>
        </p:nvPicPr>
        <p:blipFill>
          <a:blip r:embed="rId32">
            <a:extLst/>
          </a:blip>
          <a:srcRect l="0" t="16304" r="0" b="0"/>
          <a:stretch>
            <a:fillRect/>
          </a:stretch>
        </p:blipFill>
        <p:spPr>
          <a:xfrm>
            <a:off x="11074400" y="4792133"/>
            <a:ext cx="2688169" cy="833969"/>
          </a:xfrm>
          <a:prstGeom prst="rect">
            <a:avLst/>
          </a:prstGeom>
          <a:ln w="12700">
            <a:miter lim="400000"/>
          </a:ln>
        </p:spPr>
      </p:pic>
      <p:pic>
        <p:nvPicPr>
          <p:cNvPr id="861" name="image99.png"/>
          <p:cNvPicPr/>
          <p:nvPr/>
        </p:nvPicPr>
        <p:blipFill>
          <a:blip r:embed="rId33">
            <a:extLst/>
          </a:blip>
          <a:srcRect l="0" t="21146" r="0" b="22536"/>
          <a:stretch>
            <a:fillRect/>
          </a:stretch>
        </p:blipFill>
        <p:spPr>
          <a:xfrm>
            <a:off x="1545167" y="10828866"/>
            <a:ext cx="1862668" cy="664636"/>
          </a:xfrm>
          <a:prstGeom prst="rect">
            <a:avLst/>
          </a:prstGeom>
          <a:ln w="12700">
            <a:miter lim="400000"/>
          </a:ln>
        </p:spPr>
      </p:pic>
      <p:pic>
        <p:nvPicPr>
          <p:cNvPr id="862" name="image100.png" descr="EMC Corporation logo.svg"/>
          <p:cNvPicPr/>
          <p:nvPr/>
        </p:nvPicPr>
        <p:blipFill>
          <a:blip r:embed="rId34">
            <a:extLst/>
          </a:blip>
          <a:stretch>
            <a:fillRect/>
          </a:stretch>
        </p:blipFill>
        <p:spPr>
          <a:xfrm>
            <a:off x="16730133" y="3107266"/>
            <a:ext cx="1697569" cy="592668"/>
          </a:xfrm>
          <a:prstGeom prst="rect">
            <a:avLst/>
          </a:prstGeom>
          <a:ln w="12700">
            <a:miter lim="400000"/>
          </a:ln>
        </p:spPr>
      </p:pic>
      <p:pic>
        <p:nvPicPr>
          <p:cNvPr id="863" name="image101.png"/>
          <p:cNvPicPr/>
          <p:nvPr/>
        </p:nvPicPr>
        <p:blipFill>
          <a:blip r:embed="rId35">
            <a:extLst/>
          </a:blip>
          <a:stretch>
            <a:fillRect/>
          </a:stretch>
        </p:blipFill>
        <p:spPr>
          <a:xfrm>
            <a:off x="8515927" y="8487256"/>
            <a:ext cx="1601977" cy="1426972"/>
          </a:xfrm>
          <a:prstGeom prst="rect">
            <a:avLst/>
          </a:prstGeom>
          <a:ln w="12700">
            <a:miter lim="400000"/>
          </a:ln>
        </p:spPr>
      </p:pic>
      <p:pic>
        <p:nvPicPr>
          <p:cNvPr id="864" name="image102.png"/>
          <p:cNvPicPr/>
          <p:nvPr/>
        </p:nvPicPr>
        <p:blipFill>
          <a:blip r:embed="rId36">
            <a:extLst/>
          </a:blip>
          <a:stretch>
            <a:fillRect/>
          </a:stretch>
        </p:blipFill>
        <p:spPr>
          <a:xfrm>
            <a:off x="4885306" y="8495010"/>
            <a:ext cx="2983195" cy="1193279"/>
          </a:xfrm>
          <a:prstGeom prst="rect">
            <a:avLst/>
          </a:prstGeom>
          <a:ln w="12700">
            <a:miter lim="400000"/>
          </a:ln>
        </p:spPr>
      </p:pic>
      <p:sp>
        <p:nvSpPr>
          <p:cNvPr id="865" name="Shape 865"/>
          <p:cNvSpPr/>
          <p:nvPr/>
        </p:nvSpPr>
        <p:spPr>
          <a:xfrm>
            <a:off x="11301561" y="562936"/>
            <a:ext cx="12554713"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The Largest Open Source PaaS Ecosystem</a:t>
            </a:r>
          </a:p>
        </p:txBody>
      </p:sp>
      <p:sp>
        <p:nvSpPr>
          <p:cNvPr id="866" name="Shape 866"/>
          <p:cNvSpPr/>
          <p:nvPr/>
        </p:nvSpPr>
        <p:spPr>
          <a:xfrm>
            <a:off x="19980887" y="1240367"/>
            <a:ext cx="385735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Driven by the Community</a:t>
            </a:r>
          </a:p>
        </p:txBody>
      </p:sp>
    </p:spTree>
  </p:cSld>
  <p:clrMapOvr>
    <a:masterClrMapping/>
  </p:clrMapOvr>
  <p:transition spd="med"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0" name="Shape 870"/>
          <p:cNvSpPr/>
          <p:nvPr>
            <p:ph type="title"/>
          </p:nvPr>
        </p:nvSpPr>
        <p:spPr>
          <a:prstGeom prst="rect">
            <a:avLst/>
          </a:prstGeom>
        </p:spPr>
        <p:txBody>
          <a:bodyPr/>
          <a:lstStyle/>
          <a:p>
            <a:pPr lvl="0">
              <a:defRPr sz="1800"/>
            </a:pPr>
            <a:r>
              <a:rPr sz="11200"/>
              <a:t>Pivotal CF</a:t>
            </a:r>
          </a:p>
        </p:txBody>
      </p:sp>
      <p:sp>
        <p:nvSpPr>
          <p:cNvPr id="871" name="Shape 871"/>
          <p:cNvSpPr/>
          <p:nvPr>
            <p:ph type="body" idx="1"/>
          </p:nvPr>
        </p:nvSpPr>
        <p:spPr>
          <a:prstGeom prst="rect">
            <a:avLst/>
          </a:prstGeom>
        </p:spPr>
        <p:txBody>
          <a:bodyPr/>
          <a:lstStyle/>
          <a:p>
            <a:pPr lvl="0">
              <a:defRPr sz="1800"/>
            </a:pPr>
            <a:r>
              <a:rPr sz="4400"/>
              <a:t>Enterprise Cloud Foundry</a:t>
            </a:r>
          </a:p>
        </p:txBody>
      </p:sp>
    </p:spTree>
  </p:cSld>
  <p:clrMapOvr>
    <a:masterClrMapping/>
  </p:clrMapOvr>
  <p:transition spd="med"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3" name="Shape 873"/>
          <p:cNvSpPr/>
          <p:nvPr/>
        </p:nvSpPr>
        <p:spPr>
          <a:xfrm>
            <a:off x="-1" y="2"/>
            <a:ext cx="24384001" cy="5782671"/>
          </a:xfrm>
          <a:prstGeom prst="rect">
            <a:avLst/>
          </a:prstGeom>
          <a:gradFill>
            <a:gsLst>
              <a:gs pos="0">
                <a:srgbClr val="FFFFFF"/>
              </a:gs>
              <a:gs pos="100000">
                <a:srgbClr val="BFBFBF">
                  <a:alpha val="61000"/>
                </a:srgbClr>
              </a:gs>
            </a:gsLst>
            <a:lin ang="16200000"/>
          </a:gradFill>
          <a:ln w="12700">
            <a:miter lim="400000"/>
          </a:ln>
        </p:spPr>
        <p:txBody>
          <a:bodyPr lIns="121919" tIns="121919" rIns="121919" bIns="121919" anchor="ctr"/>
          <a:lstStyle/>
          <a:p>
            <a:pPr lvl="0" defTabSz="914400">
              <a:defRPr sz="4800">
                <a:solidFill>
                  <a:srgbClr val="4D4D4D"/>
                </a:solidFill>
                <a:latin typeface="Arial"/>
                <a:ea typeface="Arial"/>
                <a:cs typeface="Arial"/>
                <a:sym typeface="Arial"/>
              </a:defRPr>
            </a:pPr>
          </a:p>
        </p:txBody>
      </p:sp>
      <p:sp>
        <p:nvSpPr>
          <p:cNvPr id="874" name="Shape 874"/>
          <p:cNvSpPr/>
          <p:nvPr>
            <p:ph type="title" idx="4294967295"/>
          </p:nvPr>
        </p:nvSpPr>
        <p:spPr>
          <a:xfrm>
            <a:off x="11269133" y="3263159"/>
            <a:ext cx="12822768" cy="4979143"/>
          </a:xfrm>
          <a:prstGeom prst="rect">
            <a:avLst/>
          </a:prstGeom>
        </p:spPr>
        <p:txBody>
          <a:bodyPr anchor="b">
            <a:normAutofit fontScale="100000" lnSpcReduction="0"/>
          </a:bodyPr>
          <a:lstStyle/>
          <a:p>
            <a:pPr lvl="0">
              <a:defRPr sz="1800">
                <a:solidFill>
                  <a:srgbClr val="000000"/>
                </a:solidFill>
                <a:uFillTx/>
              </a:defRPr>
            </a:pPr>
            <a:r>
              <a:rPr sz="8000">
                <a:latin typeface="Arial"/>
                <a:ea typeface="Arial"/>
                <a:cs typeface="Arial"/>
                <a:sym typeface="Arial"/>
              </a:rPr>
              <a:t>The leading </a:t>
            </a:r>
            <a:br>
              <a:rPr sz="8000">
                <a:latin typeface="Arial"/>
                <a:ea typeface="Arial"/>
                <a:cs typeface="Arial"/>
                <a:sym typeface="Arial"/>
              </a:rPr>
            </a:br>
            <a:r>
              <a:rPr sz="8000">
                <a:solidFill>
                  <a:srgbClr val="007D68"/>
                </a:solidFill>
                <a:latin typeface="Arial Bold"/>
                <a:ea typeface="Arial Bold"/>
                <a:cs typeface="Arial Bold"/>
                <a:sym typeface="Arial Bold"/>
              </a:rPr>
              <a:t>enterprise distribution </a:t>
            </a:r>
            <a:br>
              <a:rPr sz="8000">
                <a:solidFill>
                  <a:srgbClr val="007D68"/>
                </a:solidFill>
                <a:latin typeface="Arial Bold"/>
                <a:ea typeface="Arial Bold"/>
                <a:cs typeface="Arial Bold"/>
                <a:sym typeface="Arial Bold"/>
              </a:rPr>
            </a:br>
            <a:r>
              <a:rPr sz="8000">
                <a:latin typeface="Arial"/>
                <a:ea typeface="Arial"/>
                <a:cs typeface="Arial"/>
                <a:sym typeface="Arial"/>
              </a:rPr>
              <a:t>of Cloud Foundry is..</a:t>
            </a:r>
            <a:br>
              <a:rPr sz="8000">
                <a:latin typeface="Arial"/>
                <a:ea typeface="Arial"/>
                <a:cs typeface="Arial"/>
                <a:sym typeface="Arial"/>
              </a:rPr>
            </a:br>
            <a:r>
              <a:rPr sz="10600">
                <a:solidFill>
                  <a:srgbClr val="007D68"/>
                </a:solidFill>
                <a:latin typeface="Arial Bold"/>
                <a:ea typeface="Arial Bold"/>
                <a:cs typeface="Arial Bold"/>
                <a:sym typeface="Arial Bold"/>
              </a:rPr>
              <a:t>Pivotal CF</a:t>
            </a:r>
          </a:p>
        </p:txBody>
      </p:sp>
      <p:pic>
        <p:nvPicPr>
          <p:cNvPr id="875" name="image103.png"/>
          <p:cNvPicPr/>
          <p:nvPr/>
        </p:nvPicPr>
        <p:blipFill>
          <a:blip r:embed="rId2">
            <a:extLst/>
          </a:blip>
          <a:stretch>
            <a:fillRect/>
          </a:stretch>
        </p:blipFill>
        <p:spPr>
          <a:xfrm>
            <a:off x="2010834" y="7226301"/>
            <a:ext cx="9097433" cy="5118099"/>
          </a:xfrm>
          <a:prstGeom prst="rect">
            <a:avLst/>
          </a:prstGeom>
          <a:ln w="12700">
            <a:miter lim="400000"/>
          </a:ln>
        </p:spPr>
      </p:pic>
      <p:pic>
        <p:nvPicPr>
          <p:cNvPr id="876" name="image104.png"/>
          <p:cNvPicPr/>
          <p:nvPr/>
        </p:nvPicPr>
        <p:blipFill>
          <a:blip r:embed="rId3">
            <a:extLst/>
          </a:blip>
          <a:stretch>
            <a:fillRect/>
          </a:stretch>
        </p:blipFill>
        <p:spPr>
          <a:xfrm>
            <a:off x="3022599" y="2082799"/>
            <a:ext cx="6692903" cy="6701370"/>
          </a:xfrm>
          <a:prstGeom prst="rect">
            <a:avLst/>
          </a:prstGeom>
          <a:ln w="12700">
            <a:miter lim="400000"/>
          </a:ln>
        </p:spPr>
      </p:pic>
      <p:pic>
        <p:nvPicPr>
          <p:cNvPr id="877" name="image8.png"/>
          <p:cNvPicPr/>
          <p:nvPr/>
        </p:nvPicPr>
        <p:blipFill>
          <a:blip r:embed="rId4">
            <a:extLst/>
          </a:blip>
          <a:stretch>
            <a:fillRect/>
          </a:stretch>
        </p:blipFill>
        <p:spPr>
          <a:xfrm>
            <a:off x="18966628" y="9624214"/>
            <a:ext cx="4915071" cy="1830495"/>
          </a:xfrm>
          <a:prstGeom prst="rect">
            <a:avLst/>
          </a:prstGeom>
          <a:ln w="12700">
            <a:miter lim="400000"/>
          </a:ln>
        </p:spPr>
      </p:pic>
    </p:spTree>
  </p:cSld>
  <p:clrMapOvr>
    <a:masterClrMapping/>
  </p:clrMapOvr>
  <p:transition spd="med"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Shape 879"/>
          <p:cNvSpPr/>
          <p:nvPr/>
        </p:nvSpPr>
        <p:spPr>
          <a:xfrm>
            <a:off x="-1" y="2859383"/>
            <a:ext cx="24384001" cy="10799500"/>
          </a:xfrm>
          <a:prstGeom prst="rect">
            <a:avLst/>
          </a:prstGeom>
          <a:solidFill>
            <a:srgbClr val="FFFFFF"/>
          </a:solidFill>
          <a:ln w="12700">
            <a:miter lim="400000"/>
            <a:tailEnd type="triangle"/>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884" name="Group 884"/>
          <p:cNvGrpSpPr/>
          <p:nvPr/>
        </p:nvGrpSpPr>
        <p:grpSpPr>
          <a:xfrm>
            <a:off x="1547477" y="10764756"/>
            <a:ext cx="21619847" cy="1393745"/>
            <a:chOff x="0" y="0"/>
            <a:chExt cx="21619846" cy="1393743"/>
          </a:xfrm>
        </p:grpSpPr>
        <p:sp>
          <p:nvSpPr>
            <p:cNvPr id="880" name="Shape 880"/>
            <p:cNvSpPr/>
            <p:nvPr/>
          </p:nvSpPr>
          <p:spPr>
            <a:xfrm>
              <a:off x="0" y="0"/>
              <a:ext cx="21619847" cy="13937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grpSp>
          <p:nvGrpSpPr>
            <p:cNvPr id="883" name="Group 883"/>
            <p:cNvGrpSpPr/>
            <p:nvPr/>
          </p:nvGrpSpPr>
          <p:grpSpPr>
            <a:xfrm>
              <a:off x="2457583" y="226891"/>
              <a:ext cx="16904477" cy="910115"/>
              <a:chOff x="0" y="0"/>
              <a:chExt cx="16904475" cy="910114"/>
            </a:xfrm>
          </p:grpSpPr>
          <p:sp>
            <p:nvSpPr>
              <p:cNvPr id="881" name="Shape 881"/>
              <p:cNvSpPr/>
              <p:nvPr/>
            </p:nvSpPr>
            <p:spPr>
              <a:xfrm>
                <a:off x="0" y="0"/>
                <a:ext cx="16904476" cy="910115"/>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sp>
            <p:nvSpPr>
              <p:cNvPr id="882" name="Shape 882"/>
              <p:cNvSpPr/>
              <p:nvPr/>
            </p:nvSpPr>
            <p:spPr>
              <a:xfrm>
                <a:off x="22519" y="104833"/>
                <a:ext cx="16859437"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sz="3200">
                    <a:solidFill>
                      <a:srgbClr val="FFFFFF"/>
                    </a:solidFill>
                    <a:latin typeface="Arial Bold"/>
                    <a:ea typeface="Arial Bold"/>
                    <a:cs typeface="Arial Bold"/>
                    <a:sym typeface="Arial Bold"/>
                  </a:defRPr>
                </a:lvl1pPr>
              </a:lstStyle>
              <a:p>
                <a:pPr lvl="0">
                  <a:defRPr sz="1800">
                    <a:solidFill>
                      <a:srgbClr val="000000"/>
                    </a:solidFill>
                  </a:defRPr>
                </a:pPr>
                <a:r>
                  <a:rPr sz="3200">
                    <a:solidFill>
                      <a:srgbClr val="FFFFFF"/>
                    </a:solidFill>
                  </a:rPr>
                  <a:t>Deploy, Operate, Update &amp; Scale with minimal downtime on Any IaaS</a:t>
                </a:r>
              </a:p>
            </p:txBody>
          </p:sp>
        </p:grpSp>
      </p:grpSp>
      <p:grpSp>
        <p:nvGrpSpPr>
          <p:cNvPr id="892" name="Group 892"/>
          <p:cNvGrpSpPr/>
          <p:nvPr/>
        </p:nvGrpSpPr>
        <p:grpSpPr>
          <a:xfrm>
            <a:off x="2735716" y="12167752"/>
            <a:ext cx="19895120" cy="1431556"/>
            <a:chOff x="0" y="0"/>
            <a:chExt cx="19895119" cy="1431554"/>
          </a:xfrm>
        </p:grpSpPr>
        <p:sp>
          <p:nvSpPr>
            <p:cNvPr id="885" name="Shape 885"/>
            <p:cNvSpPr/>
            <p:nvPr/>
          </p:nvSpPr>
          <p:spPr>
            <a:xfrm>
              <a:off x="17402387" y="78482"/>
              <a:ext cx="2492733"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2370666">
                <a:lnSpc>
                  <a:spcPct val="90000"/>
                </a:lnSpc>
                <a:spcBef>
                  <a:spcPts val="500"/>
                </a:spcBef>
                <a:defRPr sz="3200">
                  <a:solidFill>
                    <a:srgbClr val="00685D"/>
                  </a:solidFill>
                  <a:latin typeface="Arial"/>
                  <a:ea typeface="Arial"/>
                  <a:cs typeface="Arial"/>
                  <a:sym typeface="Arial"/>
                </a:defRPr>
              </a:lvl1pPr>
            </a:lstStyle>
            <a:p>
              <a:pPr lvl="0">
                <a:defRPr sz="1800">
                  <a:solidFill>
                    <a:srgbClr val="000000"/>
                  </a:solidFill>
                </a:defRPr>
              </a:pPr>
              <a:r>
                <a:rPr sz="3200">
                  <a:solidFill>
                    <a:srgbClr val="00685D"/>
                  </a:solidFill>
                </a:rPr>
                <a:t>….and more</a:t>
              </a:r>
            </a:p>
          </p:txBody>
        </p:sp>
        <p:pic>
          <p:nvPicPr>
            <p:cNvPr id="886" name="image105.png"/>
            <p:cNvPicPr/>
            <p:nvPr/>
          </p:nvPicPr>
          <p:blipFill>
            <a:blip r:embed="rId3">
              <a:extLst/>
            </a:blip>
            <a:stretch>
              <a:fillRect/>
            </a:stretch>
          </p:blipFill>
          <p:spPr>
            <a:xfrm>
              <a:off x="0" y="145469"/>
              <a:ext cx="2557110" cy="647956"/>
            </a:xfrm>
            <a:prstGeom prst="rect">
              <a:avLst/>
            </a:prstGeom>
            <a:ln w="12700" cap="flat">
              <a:noFill/>
              <a:miter lim="400000"/>
            </a:ln>
            <a:effectLst/>
          </p:spPr>
        </p:pic>
        <p:pic>
          <p:nvPicPr>
            <p:cNvPr id="887" name="image106.png"/>
            <p:cNvPicPr/>
            <p:nvPr/>
          </p:nvPicPr>
          <p:blipFill>
            <a:blip r:embed="rId4">
              <a:extLst/>
            </a:blip>
            <a:stretch>
              <a:fillRect/>
            </a:stretch>
          </p:blipFill>
          <p:spPr>
            <a:xfrm>
              <a:off x="4575240" y="207432"/>
              <a:ext cx="2310339" cy="849206"/>
            </a:xfrm>
            <a:prstGeom prst="rect">
              <a:avLst/>
            </a:prstGeom>
            <a:ln w="12700" cap="flat">
              <a:noFill/>
              <a:miter lim="400000"/>
            </a:ln>
            <a:effectLst/>
          </p:spPr>
        </p:pic>
        <p:pic>
          <p:nvPicPr>
            <p:cNvPr id="888" name="image107.png"/>
            <p:cNvPicPr/>
            <p:nvPr/>
          </p:nvPicPr>
          <p:blipFill>
            <a:blip r:embed="rId5">
              <a:extLst/>
            </a:blip>
            <a:stretch>
              <a:fillRect/>
            </a:stretch>
          </p:blipFill>
          <p:spPr>
            <a:xfrm>
              <a:off x="8976168" y="0"/>
              <a:ext cx="1179550" cy="1219200"/>
            </a:xfrm>
            <a:prstGeom prst="rect">
              <a:avLst/>
            </a:prstGeom>
            <a:ln w="12700" cap="flat">
              <a:noFill/>
              <a:miter lim="400000"/>
            </a:ln>
            <a:effectLst/>
          </p:spPr>
        </p:pic>
        <p:pic>
          <p:nvPicPr>
            <p:cNvPr id="889" name="image22.png"/>
            <p:cNvPicPr/>
            <p:nvPr/>
          </p:nvPicPr>
          <p:blipFill>
            <a:blip r:embed="rId6">
              <a:extLst/>
            </a:blip>
            <a:stretch>
              <a:fillRect/>
            </a:stretch>
          </p:blipFill>
          <p:spPr>
            <a:xfrm>
              <a:off x="11622679" y="293890"/>
              <a:ext cx="4924636" cy="617188"/>
            </a:xfrm>
            <a:prstGeom prst="rect">
              <a:avLst/>
            </a:prstGeom>
            <a:ln w="12700" cap="flat">
              <a:noFill/>
              <a:miter lim="400000"/>
            </a:ln>
            <a:effectLst/>
          </p:spPr>
        </p:pic>
        <p:pic>
          <p:nvPicPr>
            <p:cNvPr id="890" name="image108.png"/>
            <p:cNvPicPr/>
            <p:nvPr/>
          </p:nvPicPr>
          <p:blipFill>
            <a:blip r:embed="rId7">
              <a:extLst/>
            </a:blip>
            <a:srcRect l="0" t="0" r="75311" b="0"/>
            <a:stretch>
              <a:fillRect/>
            </a:stretch>
          </p:blipFill>
          <p:spPr>
            <a:xfrm>
              <a:off x="1581031" y="795720"/>
              <a:ext cx="651281" cy="597732"/>
            </a:xfrm>
            <a:prstGeom prst="rect">
              <a:avLst/>
            </a:prstGeom>
            <a:ln w="12700" cap="flat">
              <a:noFill/>
              <a:miter lim="400000"/>
            </a:ln>
            <a:effectLst/>
          </p:spPr>
        </p:pic>
        <p:pic>
          <p:nvPicPr>
            <p:cNvPr id="891" name="image109.png"/>
            <p:cNvPicPr/>
            <p:nvPr/>
          </p:nvPicPr>
          <p:blipFill>
            <a:blip r:embed="rId8">
              <a:extLst/>
            </a:blip>
            <a:stretch>
              <a:fillRect/>
            </a:stretch>
          </p:blipFill>
          <p:spPr>
            <a:xfrm>
              <a:off x="477181" y="790696"/>
              <a:ext cx="640860" cy="640859"/>
            </a:xfrm>
            <a:prstGeom prst="rect">
              <a:avLst/>
            </a:prstGeom>
            <a:ln w="12700" cap="flat">
              <a:noFill/>
              <a:miter lim="400000"/>
            </a:ln>
            <a:effectLst/>
          </p:spPr>
        </p:pic>
      </p:grpSp>
      <p:grpSp>
        <p:nvGrpSpPr>
          <p:cNvPr id="899" name="Group 899"/>
          <p:cNvGrpSpPr/>
          <p:nvPr/>
        </p:nvGrpSpPr>
        <p:grpSpPr>
          <a:xfrm>
            <a:off x="1682045" y="2269266"/>
            <a:ext cx="6800753" cy="8250388"/>
            <a:chOff x="0" y="0"/>
            <a:chExt cx="6800752" cy="8250387"/>
          </a:xfrm>
        </p:grpSpPr>
        <p:sp>
          <p:nvSpPr>
            <p:cNvPr id="893" name="Shape 893"/>
            <p:cNvSpPr/>
            <p:nvPr/>
          </p:nvSpPr>
          <p:spPr>
            <a:xfrm>
              <a:off x="0" y="0"/>
              <a:ext cx="6800753" cy="8250388"/>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894" name="Shape 894"/>
            <p:cNvSpPr/>
            <p:nvPr/>
          </p:nvSpPr>
          <p:spPr>
            <a:xfrm>
              <a:off x="268428" y="1513343"/>
              <a:ext cx="6015345" cy="4459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marL="178815" indent="-178815" algn="l" defTabSz="914400">
                <a:buSzPct val="100000"/>
                <a:buFont typeface="Arial"/>
                <a:buChar char="•"/>
                <a:defRPr sz="1800"/>
              </a:pPr>
              <a:r>
                <a:rPr sz="3200">
                  <a:solidFill>
                    <a:srgbClr val="00685D"/>
                  </a:solidFill>
                  <a:latin typeface="Arial"/>
                  <a:ea typeface="Arial"/>
                  <a:cs typeface="Arial"/>
                  <a:sym typeface="Arial"/>
                </a:rPr>
                <a:t>Push an app and “it just works”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Build applications that consume increasing amounts of data, supporting wide ranging use cases</a:t>
              </a: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0" marL="178815" indent="-178815" algn="l" defTabSz="914400">
                <a:buSzPct val="100000"/>
                <a:buFont typeface="Arial"/>
                <a:buChar char="•"/>
                <a:defRPr sz="1800"/>
              </a:pPr>
              <a:r>
                <a:rPr sz="3200">
                  <a:solidFill>
                    <a:srgbClr val="00685D"/>
                  </a:solidFill>
                  <a:latin typeface="Arial"/>
                  <a:ea typeface="Arial"/>
                  <a:cs typeface="Arial"/>
                  <a:sym typeface="Arial"/>
                </a:rPr>
                <a:t>Support new application patterns like Microservices </a:t>
              </a:r>
            </a:p>
          </p:txBody>
        </p:sp>
        <p:grpSp>
          <p:nvGrpSpPr>
            <p:cNvPr id="897" name="Group 897"/>
            <p:cNvGrpSpPr/>
            <p:nvPr/>
          </p:nvGrpSpPr>
          <p:grpSpPr>
            <a:xfrm>
              <a:off x="236623" y="175104"/>
              <a:ext cx="6347369" cy="1262267"/>
              <a:chOff x="0" y="0"/>
              <a:chExt cx="6347368" cy="1262266"/>
            </a:xfrm>
          </p:grpSpPr>
          <p:sp>
            <p:nvSpPr>
              <p:cNvPr id="895" name="Shape 895"/>
              <p:cNvSpPr/>
              <p:nvPr/>
            </p:nvSpPr>
            <p:spPr>
              <a:xfrm>
                <a:off x="0" y="0"/>
                <a:ext cx="6347369" cy="1262267"/>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sz="3200">
                    <a:solidFill>
                      <a:srgbClr val="FFFFFF"/>
                    </a:solidFill>
                    <a:latin typeface="Arial Bold"/>
                    <a:ea typeface="Arial Bold"/>
                    <a:cs typeface="Arial Bold"/>
                    <a:sym typeface="Arial Bold"/>
                  </a:defRPr>
                </a:pPr>
              </a:p>
            </p:txBody>
          </p:sp>
          <p:sp>
            <p:nvSpPr>
              <p:cNvPr id="896" name="Shape 896"/>
              <p:cNvSpPr/>
              <p:nvPr/>
            </p:nvSpPr>
            <p:spPr>
              <a:xfrm>
                <a:off x="31231" y="45959"/>
                <a:ext cx="6284906" cy="11703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indent="119062" algn="l" defTabSz="914400">
                  <a:spcBef>
                    <a:spcPts val="1200"/>
                  </a:spcBef>
                  <a:defRPr sz="3200">
                    <a:solidFill>
                      <a:srgbClr val="FFFFFF"/>
                    </a:solidFill>
                    <a:latin typeface="Arial Bold"/>
                    <a:ea typeface="Arial Bold"/>
                    <a:cs typeface="Arial Bold"/>
                    <a:sym typeface="Arial Bold"/>
                  </a:defRPr>
                </a:lvl1pPr>
              </a:lstStyle>
              <a:p>
                <a:pPr lvl="0">
                  <a:defRPr sz="1800">
                    <a:solidFill>
                      <a:srgbClr val="000000"/>
                    </a:solidFill>
                  </a:defRPr>
                </a:pPr>
                <a:r>
                  <a:rPr sz="3200">
                    <a:solidFill>
                      <a:srgbClr val="FFFFFF"/>
                    </a:solidFill>
                  </a:rPr>
                  <a:t>Radically Simple, Developer Friendly</a:t>
                </a:r>
              </a:p>
            </p:txBody>
          </p:sp>
        </p:grpSp>
        <p:sp>
          <p:nvSpPr>
            <p:cNvPr id="898" name="Shape 898"/>
            <p:cNvSpPr/>
            <p:nvPr/>
          </p:nvSpPr>
          <p:spPr>
            <a:xfrm>
              <a:off x="567634" y="7336922"/>
              <a:ext cx="5861044" cy="700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i="1" sz="3200">
                  <a:solidFill>
                    <a:srgbClr val="00685D"/>
                  </a:solidFill>
                  <a:latin typeface="Arial"/>
                  <a:ea typeface="Arial"/>
                  <a:cs typeface="Arial"/>
                  <a:sym typeface="Arial"/>
                </a:defRPr>
              </a:lvl1pPr>
            </a:lstStyle>
            <a:p>
              <a:pPr lvl="0">
                <a:defRPr i="0" sz="1800">
                  <a:solidFill>
                    <a:srgbClr val="000000"/>
                  </a:solidFill>
                </a:defRPr>
              </a:pPr>
              <a:r>
                <a:rPr i="1" sz="3200">
                  <a:solidFill>
                    <a:srgbClr val="00685D"/>
                  </a:solidFill>
                </a:rPr>
                <a:t>Easy to add and customize</a:t>
              </a:r>
            </a:p>
          </p:txBody>
        </p:sp>
      </p:grpSp>
      <p:grpSp>
        <p:nvGrpSpPr>
          <p:cNvPr id="905" name="Group 905"/>
          <p:cNvGrpSpPr/>
          <p:nvPr/>
        </p:nvGrpSpPr>
        <p:grpSpPr>
          <a:xfrm>
            <a:off x="16294775" y="2214375"/>
            <a:ext cx="6792519" cy="8307645"/>
            <a:chOff x="0" y="0"/>
            <a:chExt cx="6792517" cy="8307643"/>
          </a:xfrm>
        </p:grpSpPr>
        <p:sp>
          <p:nvSpPr>
            <p:cNvPr id="900" name="Shape 900"/>
            <p:cNvSpPr/>
            <p:nvPr/>
          </p:nvSpPr>
          <p:spPr>
            <a:xfrm>
              <a:off x="0" y="0"/>
              <a:ext cx="6792518" cy="830764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2800">
                  <a:solidFill>
                    <a:srgbClr val="FFFFFF"/>
                  </a:solidFill>
                  <a:latin typeface="Arial"/>
                  <a:ea typeface="Arial"/>
                  <a:cs typeface="Arial"/>
                  <a:sym typeface="Arial"/>
                </a:defRPr>
              </a:pPr>
            </a:p>
          </p:txBody>
        </p:sp>
        <p:sp>
          <p:nvSpPr>
            <p:cNvPr id="901" name="Shape 901"/>
            <p:cNvSpPr/>
            <p:nvPr/>
          </p:nvSpPr>
          <p:spPr>
            <a:xfrm>
              <a:off x="344419" y="1525323"/>
              <a:ext cx="6205516" cy="5869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1" marL="178815" indent="-178815" algn="l" defTabSz="914400">
                <a:buSzPct val="100000"/>
                <a:buFont typeface="Arial"/>
                <a:buChar char="•"/>
                <a:defRPr sz="1800"/>
              </a:pPr>
              <a:r>
                <a:rPr sz="3200">
                  <a:solidFill>
                    <a:srgbClr val="00685D"/>
                  </a:solidFill>
                  <a:latin typeface="Arial"/>
                  <a:ea typeface="Arial"/>
                  <a:cs typeface="Arial"/>
                  <a:sym typeface="Arial"/>
                </a:rPr>
                <a:t>Highly scalable, self healing</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Logging and audit trail requirements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Existing enterprise policies on user access &amp; authorization</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Monitoring and Operational metrics</a:t>
              </a: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endParaRPr sz="3200">
                <a:solidFill>
                  <a:srgbClr val="00685D"/>
                </a:solidFill>
                <a:latin typeface="Arial"/>
                <a:ea typeface="Arial"/>
                <a:cs typeface="Arial"/>
                <a:sym typeface="Arial"/>
              </a:endParaRPr>
            </a:p>
            <a:p>
              <a:pPr lvl="1" marL="178815" indent="-178815" algn="l" defTabSz="914400">
                <a:buSzPct val="100000"/>
                <a:buFont typeface="Arial"/>
                <a:buChar char="•"/>
                <a:defRPr sz="1800"/>
              </a:pPr>
              <a:r>
                <a:rPr sz="3200">
                  <a:solidFill>
                    <a:srgbClr val="00685D"/>
                  </a:solidFill>
                  <a:latin typeface="Arial"/>
                  <a:ea typeface="Arial"/>
                  <a:cs typeface="Arial"/>
                  <a:sym typeface="Arial"/>
                </a:rPr>
                <a:t>Application Uptime SLAs</a:t>
              </a:r>
            </a:p>
          </p:txBody>
        </p:sp>
        <p:grpSp>
          <p:nvGrpSpPr>
            <p:cNvPr id="904" name="Group 904"/>
            <p:cNvGrpSpPr/>
            <p:nvPr/>
          </p:nvGrpSpPr>
          <p:grpSpPr>
            <a:xfrm>
              <a:off x="268073" y="229140"/>
              <a:ext cx="6339683" cy="1262772"/>
              <a:chOff x="0" y="0"/>
              <a:chExt cx="6339682" cy="1262770"/>
            </a:xfrm>
          </p:grpSpPr>
          <p:sp>
            <p:nvSpPr>
              <p:cNvPr id="902" name="Shape 902"/>
              <p:cNvSpPr/>
              <p:nvPr/>
            </p:nvSpPr>
            <p:spPr>
              <a:xfrm>
                <a:off x="0" y="0"/>
                <a:ext cx="6339683" cy="1262771"/>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sz="4800">
                    <a:solidFill>
                      <a:srgbClr val="FFFFFF"/>
                    </a:solidFill>
                    <a:latin typeface="Arial"/>
                    <a:ea typeface="Arial"/>
                    <a:cs typeface="Arial"/>
                    <a:sym typeface="Arial"/>
                  </a:defRPr>
                </a:pPr>
              </a:p>
            </p:txBody>
          </p:sp>
          <p:sp>
            <p:nvSpPr>
              <p:cNvPr id="903" name="Shape 903"/>
              <p:cNvSpPr/>
              <p:nvPr/>
            </p:nvSpPr>
            <p:spPr>
              <a:xfrm>
                <a:off x="31245" y="46213"/>
                <a:ext cx="6277193" cy="1170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p>
                <a:pPr lvl="1" indent="0" algn="l" defTabSz="914400">
                  <a:spcBef>
                    <a:spcPts val="1200"/>
                  </a:spcBef>
                  <a:defRPr sz="1800"/>
                </a:pPr>
                <a:r>
                  <a:rPr sz="3200">
                    <a:solidFill>
                      <a:srgbClr val="FFFFFF"/>
                    </a:solidFill>
                    <a:latin typeface="Arial Bold"/>
                    <a:ea typeface="Arial Bold"/>
                    <a:cs typeface="Arial Bold"/>
                    <a:sym typeface="Arial Bold"/>
                  </a:rPr>
                  <a:t>Operational Benefits for Every Application </a:t>
                </a:r>
              </a:p>
            </p:txBody>
          </p:sp>
        </p:grpSp>
      </p:grpSp>
      <p:grpSp>
        <p:nvGrpSpPr>
          <p:cNvPr id="919" name="Group 919"/>
          <p:cNvGrpSpPr/>
          <p:nvPr/>
        </p:nvGrpSpPr>
        <p:grpSpPr>
          <a:xfrm>
            <a:off x="8717424" y="2236666"/>
            <a:ext cx="7324180" cy="8332204"/>
            <a:chOff x="0" y="0"/>
            <a:chExt cx="7324179" cy="8332203"/>
          </a:xfrm>
        </p:grpSpPr>
        <p:sp>
          <p:nvSpPr>
            <p:cNvPr id="906" name="Shape 906"/>
            <p:cNvSpPr/>
            <p:nvPr/>
          </p:nvSpPr>
          <p:spPr>
            <a:xfrm>
              <a:off x="0" y="-1"/>
              <a:ext cx="7324180" cy="8332204"/>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tailEnd type="triangle" w="med" len="med"/>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grpSp>
          <p:nvGrpSpPr>
            <p:cNvPr id="909" name="Group 909"/>
            <p:cNvGrpSpPr/>
            <p:nvPr/>
          </p:nvGrpSpPr>
          <p:grpSpPr>
            <a:xfrm>
              <a:off x="278026" y="191295"/>
              <a:ext cx="6827522" cy="1219201"/>
              <a:chOff x="0" y="0"/>
              <a:chExt cx="6827520" cy="1219200"/>
            </a:xfrm>
          </p:grpSpPr>
          <p:sp>
            <p:nvSpPr>
              <p:cNvPr id="907" name="Shape 907"/>
              <p:cNvSpPr/>
              <p:nvPr/>
            </p:nvSpPr>
            <p:spPr>
              <a:xfrm>
                <a:off x="0" y="0"/>
                <a:ext cx="6827521" cy="1219200"/>
              </a:xfrm>
              <a:prstGeom prst="roundRect">
                <a:avLst>
                  <a:gd name="adj" fmla="val 3168"/>
                </a:avLst>
              </a:prstGeom>
              <a:solidFill>
                <a:srgbClr val="00685D"/>
              </a:solidFill>
              <a:ln w="12700" cap="flat">
                <a:noFill/>
                <a:miter lim="400000"/>
                <a:tailEnd type="triangle" w="med" len="med"/>
              </a:ln>
              <a:effectLst/>
            </p:spPr>
            <p:txBody>
              <a:bodyPr wrap="square" lIns="121919" tIns="121919" rIns="121919" bIns="121919" numCol="1" anchor="ctr">
                <a:noAutofit/>
              </a:bodyPr>
              <a:lstStyle/>
              <a:p>
                <a:pPr lvl="0" algn="l" defTabSz="914400">
                  <a:spcBef>
                    <a:spcPts val="1200"/>
                  </a:spcBef>
                  <a:defRPr sz="3600">
                    <a:solidFill>
                      <a:srgbClr val="FFFFFF"/>
                    </a:solidFill>
                    <a:latin typeface="Arial Bold"/>
                    <a:ea typeface="Arial Bold"/>
                    <a:cs typeface="Arial Bold"/>
                    <a:sym typeface="Arial Bold"/>
                  </a:defRPr>
                </a:pPr>
              </a:p>
            </p:txBody>
          </p:sp>
          <p:sp>
            <p:nvSpPr>
              <p:cNvPr id="908" name="Shape 908"/>
              <p:cNvSpPr/>
              <p:nvPr/>
            </p:nvSpPr>
            <p:spPr>
              <a:xfrm>
                <a:off x="30167" y="228458"/>
                <a:ext cx="676718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spcBef>
                    <a:spcPts val="1200"/>
                  </a:spcBef>
                  <a:defRPr sz="3600">
                    <a:solidFill>
                      <a:srgbClr val="FFFFFF"/>
                    </a:solidFill>
                    <a:latin typeface="Arial Bold"/>
                    <a:ea typeface="Arial Bold"/>
                    <a:cs typeface="Arial Bold"/>
                    <a:sym typeface="Arial Bold"/>
                  </a:defRPr>
                </a:lvl1pPr>
              </a:lstStyle>
              <a:p>
                <a:pPr lvl="0">
                  <a:defRPr sz="1800">
                    <a:solidFill>
                      <a:srgbClr val="000000"/>
                    </a:solidFill>
                  </a:defRPr>
                </a:pPr>
                <a:r>
                  <a:rPr sz="3600">
                    <a:solidFill>
                      <a:srgbClr val="FFFFFF"/>
                    </a:solidFill>
                  </a:rPr>
                  <a:t>Broad Ecosystem Services</a:t>
                </a:r>
              </a:p>
            </p:txBody>
          </p:sp>
        </p:grpSp>
        <p:grpSp>
          <p:nvGrpSpPr>
            <p:cNvPr id="912" name="Group 912"/>
            <p:cNvGrpSpPr/>
            <p:nvPr/>
          </p:nvGrpSpPr>
          <p:grpSpPr>
            <a:xfrm>
              <a:off x="278026" y="3937709"/>
              <a:ext cx="6827522" cy="1895198"/>
              <a:chOff x="0" y="0"/>
              <a:chExt cx="6827520" cy="1895197"/>
            </a:xfrm>
          </p:grpSpPr>
          <p:sp>
            <p:nvSpPr>
              <p:cNvPr id="910" name="Shape 910"/>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1" name="Shape 911"/>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App Services</a:t>
                </a:r>
              </a:p>
            </p:txBody>
          </p:sp>
        </p:grpSp>
        <p:grpSp>
          <p:nvGrpSpPr>
            <p:cNvPr id="915" name="Group 915"/>
            <p:cNvGrpSpPr/>
            <p:nvPr/>
          </p:nvGrpSpPr>
          <p:grpSpPr>
            <a:xfrm>
              <a:off x="278026" y="1637338"/>
              <a:ext cx="6827522" cy="1895199"/>
              <a:chOff x="0" y="0"/>
              <a:chExt cx="6827520" cy="1895197"/>
            </a:xfrm>
          </p:grpSpPr>
          <p:sp>
            <p:nvSpPr>
              <p:cNvPr id="913" name="Shape 913"/>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4" name="Shape 914"/>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Data Services</a:t>
                </a:r>
              </a:p>
            </p:txBody>
          </p:sp>
        </p:grpSp>
        <p:grpSp>
          <p:nvGrpSpPr>
            <p:cNvPr id="918" name="Group 918"/>
            <p:cNvGrpSpPr/>
            <p:nvPr/>
          </p:nvGrpSpPr>
          <p:grpSpPr>
            <a:xfrm>
              <a:off x="278026" y="6238077"/>
              <a:ext cx="6827522" cy="1895198"/>
              <a:chOff x="0" y="0"/>
              <a:chExt cx="6827520" cy="1895197"/>
            </a:xfrm>
          </p:grpSpPr>
          <p:sp>
            <p:nvSpPr>
              <p:cNvPr id="916" name="Shape 916"/>
              <p:cNvSpPr/>
              <p:nvPr/>
            </p:nvSpPr>
            <p:spPr>
              <a:xfrm>
                <a:off x="0" y="0"/>
                <a:ext cx="6827521" cy="1895198"/>
              </a:xfrm>
              <a:prstGeom prst="roundRect">
                <a:avLst>
                  <a:gd name="adj" fmla="val 6250"/>
                </a:avLst>
              </a:prstGeom>
              <a:gradFill flip="none" rotWithShape="1">
                <a:gsLst>
                  <a:gs pos="0">
                    <a:srgbClr val="AFD1CA"/>
                  </a:gs>
                  <a:gs pos="35000">
                    <a:srgbClr val="C7DED9"/>
                  </a:gs>
                  <a:gs pos="100000">
                    <a:srgbClr val="EAF3F1"/>
                  </a:gs>
                </a:gsLst>
                <a:lin ang="16200000" scaled="0"/>
              </a:gradFill>
              <a:ln w="25400" cap="flat">
                <a:solidFill>
                  <a:srgbClr val="00665B"/>
                </a:solidFill>
                <a:prstDash val="solid"/>
                <a:bevel/>
                <a:tailEnd type="triangle" w="med" len="med"/>
              </a:ln>
              <a:effectLst/>
            </p:spPr>
            <p:txBody>
              <a:bodyPr wrap="square" lIns="121919" tIns="121919" rIns="121919" bIns="121919" numCol="1" anchor="ctr">
                <a:noAutofit/>
              </a:bodyPr>
              <a:lstStyle/>
              <a:p>
                <a:pPr lvl="0" algn="l" defTabSz="914400">
                  <a:defRPr sz="4200">
                    <a:solidFill>
                      <a:srgbClr val="00685D"/>
                    </a:solidFill>
                    <a:latin typeface="Arial"/>
                    <a:ea typeface="Arial"/>
                    <a:cs typeface="Arial"/>
                    <a:sym typeface="Arial"/>
                  </a:defRPr>
                </a:pPr>
              </a:p>
            </p:txBody>
          </p:sp>
          <p:sp>
            <p:nvSpPr>
              <p:cNvPr id="917" name="Shape 917"/>
              <p:cNvSpPr/>
              <p:nvPr/>
            </p:nvSpPr>
            <p:spPr>
              <a:xfrm>
                <a:off x="92514" y="529603"/>
                <a:ext cx="6642492" cy="835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algn="l" defTabSz="914400">
                  <a:defRPr sz="4200">
                    <a:solidFill>
                      <a:srgbClr val="00685D"/>
                    </a:solidFill>
                    <a:latin typeface="Arial"/>
                    <a:ea typeface="Arial"/>
                    <a:cs typeface="Arial"/>
                    <a:sym typeface="Arial"/>
                  </a:defRPr>
                </a:lvl1pPr>
              </a:lstStyle>
              <a:p>
                <a:pPr lvl="0">
                  <a:defRPr sz="1800">
                    <a:solidFill>
                      <a:srgbClr val="000000"/>
                    </a:solidFill>
                  </a:defRPr>
                </a:pPr>
                <a:r>
                  <a:rPr sz="4200">
                    <a:solidFill>
                      <a:srgbClr val="00685D"/>
                    </a:solidFill>
                  </a:rPr>
                  <a:t>Mobile Services</a:t>
                </a:r>
              </a:p>
            </p:txBody>
          </p:sp>
        </p:grpSp>
      </p:grpSp>
      <p:sp>
        <p:nvSpPr>
          <p:cNvPr id="920" name="Shape 920"/>
          <p:cNvSpPr/>
          <p:nvPr/>
        </p:nvSpPr>
        <p:spPr>
          <a:xfrm>
            <a:off x="16156706" y="467964"/>
            <a:ext cx="7837806"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Core Tenets of Pivotal CF</a:t>
            </a:r>
          </a:p>
        </p:txBody>
      </p:sp>
      <p:sp>
        <p:nvSpPr>
          <p:cNvPr id="921" name="Shape 921"/>
          <p:cNvSpPr/>
          <p:nvPr/>
        </p:nvSpPr>
        <p:spPr>
          <a:xfrm>
            <a:off x="18090126" y="1151467"/>
            <a:ext cx="5891375"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The Enterprise Platform as a Service</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9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84"/>
                                        </p:tgtEl>
                                        <p:attrNameLst>
                                          <p:attrName>style.visibility</p:attrName>
                                        </p:attrNameLst>
                                      </p:cBhvr>
                                      <p:to>
                                        <p:strVal val="visible"/>
                                      </p:to>
                                    </p:set>
                                  </p:childTnLst>
                                </p:cTn>
                              </p:par>
                            </p:childTnLst>
                          </p:cTn>
                        </p:par>
                        <p:par>
                          <p:cTn id="15" fill="hold">
                            <p:stCondLst>
                              <p:cond delay="0"/>
                            </p:stCondLst>
                            <p:childTnLst>
                              <p:par>
                                <p:cTn id="16" nodeType="afterEffect" presetClass="entr" presetSubtype="1" presetID="22" grpId="4" fill="hold">
                                  <p:stCondLst>
                                    <p:cond delay="0"/>
                                  </p:stCondLst>
                                  <p:iterate type="el" backwards="0">
                                    <p:tmAbs val="0"/>
                                  </p:iterate>
                                  <p:childTnLst>
                                    <p:set>
                                      <p:cBhvr>
                                        <p:cTn id="17" fill="hold"/>
                                        <p:tgtEl>
                                          <p:spTgt spid="892"/>
                                        </p:tgtEl>
                                        <p:attrNameLst>
                                          <p:attrName>style.visibility</p:attrName>
                                        </p:attrNameLst>
                                      </p:cBhvr>
                                      <p:to>
                                        <p:strVal val="visible"/>
                                      </p:to>
                                    </p:set>
                                    <p:animEffect filter="wipe(up)" transition="in">
                                      <p:cBhvr>
                                        <p:cTn id="18" dur="5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2" grpId="4"/>
      <p:bldP build="whole" bldLvl="1" animBg="1" rev="0" advAuto="0" spid="905" grpId="2"/>
      <p:bldP build="whole" bldLvl="1" animBg="1" rev="0" advAuto="0" spid="884" grpId="3"/>
      <p:bldP build="whole" bldLvl="1" animBg="1" rev="0" advAuto="0" spid="919"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5" name="Shape 925"/>
          <p:cNvSpPr/>
          <p:nvPr>
            <p:ph type="body" idx="1"/>
          </p:nvPr>
        </p:nvSpPr>
        <p:spPr>
          <a:xfrm>
            <a:off x="6701271" y="2018107"/>
            <a:ext cx="16539717" cy="10147301"/>
          </a:xfrm>
          <a:prstGeom prst="rect">
            <a:avLst/>
          </a:prstGeom>
        </p:spPr>
        <p:txBody>
          <a:bodyPr/>
          <a:lstStyle/>
          <a:p>
            <a:pPr lvl="0" marL="1172307" indent="-586153">
              <a:spcBef>
                <a:spcPts val="1500"/>
              </a:spcBef>
              <a:defRPr sz="1800"/>
            </a:pPr>
            <a:r>
              <a:rPr b="1" sz="4000">
                <a:solidFill>
                  <a:srgbClr val="0F7A70"/>
                </a:solidFill>
              </a:rPr>
              <a:t>Certified </a:t>
            </a:r>
            <a:r>
              <a:rPr sz="4000"/>
              <a:t>upgrades, </a:t>
            </a:r>
            <a:r>
              <a:rPr b="1" sz="4000">
                <a:solidFill>
                  <a:srgbClr val="0F7A70"/>
                </a:solidFill>
              </a:rPr>
              <a:t>curated</a:t>
            </a:r>
            <a:r>
              <a:rPr sz="4000"/>
              <a:t> &amp; </a:t>
            </a:r>
            <a:r>
              <a:rPr b="1" sz="4000">
                <a:solidFill>
                  <a:srgbClr val="0F7A70"/>
                </a:solidFill>
              </a:rPr>
              <a:t>tested </a:t>
            </a:r>
            <a:r>
              <a:rPr sz="4000"/>
              <a:t>quarterly releases</a:t>
            </a:r>
            <a:endParaRPr sz="4000"/>
          </a:p>
          <a:p>
            <a:pPr lvl="0" marL="1172307" indent="-586153">
              <a:spcBef>
                <a:spcPts val="1500"/>
              </a:spcBef>
              <a:defRPr sz="1800"/>
            </a:pPr>
            <a:r>
              <a:rPr b="1" sz="4000">
                <a:solidFill>
                  <a:srgbClr val="0F7A70"/>
                </a:solidFill>
              </a:rPr>
              <a:t>Operations Manager</a:t>
            </a:r>
            <a:r>
              <a:rPr sz="4000"/>
              <a:t> Cloud Administrative Console</a:t>
            </a:r>
            <a:endParaRPr sz="4000"/>
          </a:p>
          <a:p>
            <a:pPr lvl="0" marL="1172307" indent="-586153">
              <a:spcBef>
                <a:spcPts val="1500"/>
              </a:spcBef>
              <a:defRPr sz="1800"/>
            </a:pPr>
            <a:r>
              <a:rPr sz="4000"/>
              <a:t>Elastic Runtime </a:t>
            </a:r>
            <a:r>
              <a:rPr b="1" sz="4000">
                <a:solidFill>
                  <a:srgbClr val="0F7A70"/>
                </a:solidFill>
              </a:rPr>
              <a:t>Users Console </a:t>
            </a:r>
            <a:endParaRPr b="1" sz="4000">
              <a:solidFill>
                <a:srgbClr val="0F7A70"/>
              </a:solidFill>
            </a:endParaRPr>
          </a:p>
          <a:p>
            <a:pPr lvl="0" marL="1172307" indent="-586153">
              <a:spcBef>
                <a:spcPts val="1500"/>
              </a:spcBef>
              <a:defRPr sz="1800"/>
            </a:pPr>
            <a:r>
              <a:rPr sz="4000"/>
              <a:t>Built-in </a:t>
            </a:r>
            <a:r>
              <a:rPr b="1" sz="4000">
                <a:solidFill>
                  <a:srgbClr val="0F7A70"/>
                </a:solidFill>
              </a:rPr>
              <a:t>Application Performance Monitoring</a:t>
            </a:r>
            <a:r>
              <a:rPr sz="4000"/>
              <a:t> (APM)</a:t>
            </a:r>
            <a:endParaRPr sz="4000"/>
          </a:p>
          <a:p>
            <a:pPr lvl="0" marL="1172307" indent="-586153">
              <a:spcBef>
                <a:spcPts val="1500"/>
              </a:spcBef>
              <a:defRPr sz="1800"/>
            </a:pPr>
            <a:r>
              <a:rPr b="1" sz="4000">
                <a:solidFill>
                  <a:srgbClr val="0F7A70"/>
                </a:solidFill>
              </a:rPr>
              <a:t>Operational Metrics</a:t>
            </a:r>
            <a:r>
              <a:rPr sz="4000"/>
              <a:t> service </a:t>
            </a:r>
            <a:endParaRPr sz="4000"/>
          </a:p>
          <a:p>
            <a:pPr lvl="0" marL="1172307" indent="-586153">
              <a:spcBef>
                <a:spcPts val="1500"/>
              </a:spcBef>
              <a:defRPr sz="1800"/>
            </a:pPr>
            <a:r>
              <a:rPr b="1" sz="4000">
                <a:solidFill>
                  <a:srgbClr val="0F7A70"/>
                </a:solidFill>
              </a:rPr>
              <a:t>Auto-Scaling</a:t>
            </a:r>
            <a:r>
              <a:rPr sz="4000"/>
              <a:t> service</a:t>
            </a:r>
            <a:endParaRPr sz="4000"/>
          </a:p>
          <a:p>
            <a:pPr lvl="0" marL="1172307" indent="-586153">
              <a:spcBef>
                <a:spcPts val="1500"/>
              </a:spcBef>
              <a:defRPr sz="1800"/>
            </a:pPr>
            <a:r>
              <a:rPr sz="4000"/>
              <a:t>Easy </a:t>
            </a:r>
            <a:r>
              <a:rPr b="1" sz="4000">
                <a:solidFill>
                  <a:srgbClr val="0F7A70"/>
                </a:solidFill>
              </a:rPr>
              <a:t>LDAP/Active Directory</a:t>
            </a:r>
            <a:r>
              <a:rPr sz="4000"/>
              <a:t> Integration</a:t>
            </a:r>
            <a:endParaRPr sz="4000"/>
          </a:p>
          <a:p>
            <a:pPr lvl="0" marL="1172307" indent="-586153">
              <a:spcBef>
                <a:spcPts val="1500"/>
              </a:spcBef>
              <a:defRPr sz="1800"/>
            </a:pPr>
            <a:r>
              <a:rPr b="1" sz="4000">
                <a:solidFill>
                  <a:srgbClr val="0F7A70"/>
                </a:solidFill>
              </a:rPr>
              <a:t>Historical Usage</a:t>
            </a:r>
            <a:r>
              <a:rPr sz="4000"/>
              <a:t> Data per Application Instance</a:t>
            </a:r>
            <a:endParaRPr sz="4000"/>
          </a:p>
          <a:p>
            <a:pPr lvl="0" marL="1172307" indent="-586153">
              <a:spcBef>
                <a:spcPts val="1500"/>
              </a:spcBef>
              <a:defRPr sz="1800"/>
            </a:pPr>
            <a:r>
              <a:rPr sz="4000"/>
              <a:t>Declarative </a:t>
            </a:r>
            <a:r>
              <a:rPr b="1" sz="4000">
                <a:solidFill>
                  <a:srgbClr val="0F7A70"/>
                </a:solidFill>
              </a:rPr>
              <a:t>Availability Zones</a:t>
            </a:r>
            <a:endParaRPr b="1" sz="4000">
              <a:solidFill>
                <a:srgbClr val="0F7A70"/>
              </a:solidFill>
            </a:endParaRPr>
          </a:p>
          <a:p>
            <a:pPr lvl="0" marL="1172307" indent="-586153">
              <a:spcBef>
                <a:spcPts val="1500"/>
              </a:spcBef>
              <a:defRPr sz="1800"/>
            </a:pPr>
            <a:r>
              <a:rPr b="1" sz="4000">
                <a:solidFill>
                  <a:srgbClr val="0F7A70"/>
                </a:solidFill>
              </a:rPr>
              <a:t>Behind the firewall</a:t>
            </a:r>
            <a:r>
              <a:rPr sz="4000"/>
              <a:t> download packages (do not require internet access)</a:t>
            </a:r>
            <a:endParaRPr sz="4000"/>
          </a:p>
          <a:p>
            <a:pPr lvl="0" marL="1172307" indent="-586153">
              <a:spcBef>
                <a:spcPts val="1500"/>
              </a:spcBef>
              <a:defRPr sz="1800"/>
            </a:pPr>
            <a:r>
              <a:rPr b="1" sz="4000">
                <a:solidFill>
                  <a:srgbClr val="0F7A70"/>
                </a:solidFill>
              </a:rPr>
              <a:t>Enterprise documentation</a:t>
            </a:r>
            <a:r>
              <a:rPr sz="4000"/>
              <a:t> (PDF format)</a:t>
            </a:r>
          </a:p>
        </p:txBody>
      </p:sp>
      <p:sp>
        <p:nvSpPr>
          <p:cNvPr id="926" name="Shape 926"/>
          <p:cNvSpPr/>
          <p:nvPr/>
        </p:nvSpPr>
        <p:spPr>
          <a:xfrm>
            <a:off x="8499599" y="483293"/>
            <a:ext cx="15364334"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Commercially Supported Enterprise PaaS by Pivotal</a:t>
            </a:r>
          </a:p>
        </p:txBody>
      </p:sp>
      <p:pic>
        <p:nvPicPr>
          <p:cNvPr id="927" name="image8.png"/>
          <p:cNvPicPr/>
          <p:nvPr/>
        </p:nvPicPr>
        <p:blipFill>
          <a:blip r:embed="rId3">
            <a:extLst/>
          </a:blip>
          <a:stretch>
            <a:fillRect/>
          </a:stretch>
        </p:blipFill>
        <p:spPr>
          <a:xfrm>
            <a:off x="589592" y="5942753"/>
            <a:ext cx="4915071" cy="1830494"/>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4" presetID="2" grpId="1" fill="hold">
                                  <p:stCondLst>
                                    <p:cond delay="0"/>
                                  </p:stCondLst>
                                  <p:iterate type="el" backwards="0">
                                    <p:tmAbs val="0"/>
                                  </p:iterate>
                                  <p:childTnLst>
                                    <p:set>
                                      <p:cBhvr>
                                        <p:cTn id="6" fill="hold"/>
                                        <p:tgtEl>
                                          <p:spTgt spid="925">
                                            <p:bg/>
                                          </p:spTgt>
                                        </p:tgtEl>
                                        <p:attrNameLst>
                                          <p:attrName>style.visibility</p:attrName>
                                        </p:attrNameLst>
                                      </p:cBhvr>
                                      <p:to>
                                        <p:strVal val="visible"/>
                                      </p:to>
                                    </p:set>
                                    <p:anim calcmode="lin" valueType="num">
                                      <p:cBhvr>
                                        <p:cTn id="7" dur="1000" fill="hold"/>
                                        <p:tgtEl>
                                          <p:spTgt spid="925">
                                            <p:bg/>
                                          </p:spTgt>
                                        </p:tgtEl>
                                        <p:attrNameLst>
                                          <p:attrName>ppt_x</p:attrName>
                                        </p:attrNameLst>
                                      </p:cBhvr>
                                      <p:tavLst>
                                        <p:tav tm="0">
                                          <p:val>
                                            <p:strVal val="#ppt_x"/>
                                          </p:val>
                                        </p:tav>
                                        <p:tav tm="100000">
                                          <p:val>
                                            <p:strVal val="#ppt_x"/>
                                          </p:val>
                                        </p:tav>
                                      </p:tavLst>
                                    </p:anim>
                                    <p:anim calcmode="lin" valueType="num">
                                      <p:cBhvr>
                                        <p:cTn id="8" dur="1000" fill="hold"/>
                                        <p:tgtEl>
                                          <p:spTgt spid="925">
                                            <p:bg/>
                                          </p:spTgt>
                                        </p:tgtEl>
                                        <p:attrNameLst>
                                          <p:attrName>ppt_y</p:attrName>
                                        </p:attrNameLst>
                                      </p:cBhvr>
                                      <p:tavLst>
                                        <p:tav tm="0">
                                          <p:val>
                                            <p:strVal val="1+#ppt_h/2"/>
                                          </p:val>
                                        </p:tav>
                                        <p:tav tm="100000">
                                          <p:val>
                                            <p:strVal val="#ppt_y"/>
                                          </p:val>
                                        </p:tav>
                                      </p:tavLst>
                                    </p:anim>
                                  </p:childTnLst>
                                </p:cTn>
                              </p:par>
                              <p:par>
                                <p:cTn id="9" presetClass="entr" presetSubtype="4" presetID="2" grpId="1" fill="hold">
                                  <p:stCondLst>
                                    <p:cond delay="0"/>
                                  </p:stCondLst>
                                  <p:iterate type="el" backwards="0">
                                    <p:tmAbs val="0"/>
                                  </p:iterate>
                                  <p:childTnLst>
                                    <p:set>
                                      <p:cBhvr>
                                        <p:cTn id="10" fill="hold"/>
                                        <p:tgtEl>
                                          <p:spTgt spid="925">
                                            <p:txEl>
                                              <p:pRg st="0" end="0"/>
                                            </p:txEl>
                                          </p:spTgt>
                                        </p:tgtEl>
                                        <p:attrNameLst>
                                          <p:attrName>style.visibility</p:attrName>
                                        </p:attrNameLst>
                                      </p:cBhvr>
                                      <p:to>
                                        <p:strVal val="visible"/>
                                      </p:to>
                                    </p:set>
                                    <p:anim calcmode="lin" valueType="num">
                                      <p:cBhvr>
                                        <p:cTn id="11" dur="1000" fill="hold"/>
                                        <p:tgtEl>
                                          <p:spTgt spid="925">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9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4" presetID="2" grpId="1" fill="hold">
                                  <p:stCondLst>
                                    <p:cond delay="0"/>
                                  </p:stCondLst>
                                  <p:iterate type="el" backwards="0">
                                    <p:tmAbs val="0"/>
                                  </p:iterate>
                                  <p:childTnLst>
                                    <p:set>
                                      <p:cBhvr>
                                        <p:cTn id="16" fill="hold"/>
                                        <p:tgtEl>
                                          <p:spTgt spid="925">
                                            <p:txEl>
                                              <p:pRg st="1" end="1"/>
                                            </p:txEl>
                                          </p:spTgt>
                                        </p:tgtEl>
                                        <p:attrNameLst>
                                          <p:attrName>style.visibility</p:attrName>
                                        </p:attrNameLst>
                                      </p:cBhvr>
                                      <p:to>
                                        <p:strVal val="visible"/>
                                      </p:to>
                                    </p:set>
                                    <p:anim calcmode="lin" valueType="num">
                                      <p:cBhvr>
                                        <p:cTn id="17" dur="1000" fill="hold"/>
                                        <p:tgtEl>
                                          <p:spTgt spid="925">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4" presetID="2" grpId="1" fill="hold">
                                  <p:stCondLst>
                                    <p:cond delay="0"/>
                                  </p:stCondLst>
                                  <p:iterate type="el" backwards="0">
                                    <p:tmAbs val="0"/>
                                  </p:iterate>
                                  <p:childTnLst>
                                    <p:set>
                                      <p:cBhvr>
                                        <p:cTn id="22" fill="hold"/>
                                        <p:tgtEl>
                                          <p:spTgt spid="925">
                                            <p:txEl>
                                              <p:pRg st="2" end="2"/>
                                            </p:txEl>
                                          </p:spTgt>
                                        </p:tgtEl>
                                        <p:attrNameLst>
                                          <p:attrName>style.visibility</p:attrName>
                                        </p:attrNameLst>
                                      </p:cBhvr>
                                      <p:to>
                                        <p:strVal val="visible"/>
                                      </p:to>
                                    </p:set>
                                    <p:anim calcmode="lin" valueType="num">
                                      <p:cBhvr>
                                        <p:cTn id="23" dur="1000" fill="hold"/>
                                        <p:tgtEl>
                                          <p:spTgt spid="925">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9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4" presetID="2" grpId="1" fill="hold">
                                  <p:stCondLst>
                                    <p:cond delay="0"/>
                                  </p:stCondLst>
                                  <p:iterate type="el" backwards="0">
                                    <p:tmAbs val="0"/>
                                  </p:iterate>
                                  <p:childTnLst>
                                    <p:set>
                                      <p:cBhvr>
                                        <p:cTn id="28" fill="hold"/>
                                        <p:tgtEl>
                                          <p:spTgt spid="925">
                                            <p:txEl>
                                              <p:pRg st="3" end="3"/>
                                            </p:txEl>
                                          </p:spTgt>
                                        </p:tgtEl>
                                        <p:attrNameLst>
                                          <p:attrName>style.visibility</p:attrName>
                                        </p:attrNameLst>
                                      </p:cBhvr>
                                      <p:to>
                                        <p:strVal val="visible"/>
                                      </p:to>
                                    </p:set>
                                    <p:anim calcmode="lin" valueType="num">
                                      <p:cBhvr>
                                        <p:cTn id="29" dur="1000" fill="hold"/>
                                        <p:tgtEl>
                                          <p:spTgt spid="92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4" presetID="2" grpId="1" fill="hold">
                                  <p:stCondLst>
                                    <p:cond delay="0"/>
                                  </p:stCondLst>
                                  <p:iterate type="el" backwards="0">
                                    <p:tmAbs val="0"/>
                                  </p:iterate>
                                  <p:childTnLst>
                                    <p:set>
                                      <p:cBhvr>
                                        <p:cTn id="34" fill="hold"/>
                                        <p:tgtEl>
                                          <p:spTgt spid="925">
                                            <p:txEl>
                                              <p:pRg st="4" end="4"/>
                                            </p:txEl>
                                          </p:spTgt>
                                        </p:tgtEl>
                                        <p:attrNameLst>
                                          <p:attrName>style.visibility</p:attrName>
                                        </p:attrNameLst>
                                      </p:cBhvr>
                                      <p:to>
                                        <p:strVal val="visible"/>
                                      </p:to>
                                    </p:set>
                                    <p:anim calcmode="lin" valueType="num">
                                      <p:cBhvr>
                                        <p:cTn id="35" dur="1000" fill="hold"/>
                                        <p:tgtEl>
                                          <p:spTgt spid="92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9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nodeType="clickEffect" presetClass="entr" presetSubtype="4" presetID="2" grpId="1" fill="hold">
                                  <p:stCondLst>
                                    <p:cond delay="0"/>
                                  </p:stCondLst>
                                  <p:iterate type="el" backwards="0">
                                    <p:tmAbs val="0"/>
                                  </p:iterate>
                                  <p:childTnLst>
                                    <p:set>
                                      <p:cBhvr>
                                        <p:cTn id="40" fill="hold"/>
                                        <p:tgtEl>
                                          <p:spTgt spid="925">
                                            <p:txEl>
                                              <p:pRg st="5" end="5"/>
                                            </p:txEl>
                                          </p:spTgt>
                                        </p:tgtEl>
                                        <p:attrNameLst>
                                          <p:attrName>style.visibility</p:attrName>
                                        </p:attrNameLst>
                                      </p:cBhvr>
                                      <p:to>
                                        <p:strVal val="visible"/>
                                      </p:to>
                                    </p:set>
                                    <p:anim calcmode="lin" valueType="num">
                                      <p:cBhvr>
                                        <p:cTn id="41" dur="1000" fill="hold"/>
                                        <p:tgtEl>
                                          <p:spTgt spid="925">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9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4" presetID="2" grpId="1" fill="hold">
                                  <p:stCondLst>
                                    <p:cond delay="0"/>
                                  </p:stCondLst>
                                  <p:iterate type="el" backwards="0">
                                    <p:tmAbs val="0"/>
                                  </p:iterate>
                                  <p:childTnLst>
                                    <p:set>
                                      <p:cBhvr>
                                        <p:cTn id="46" fill="hold"/>
                                        <p:tgtEl>
                                          <p:spTgt spid="925">
                                            <p:txEl>
                                              <p:pRg st="6" end="6"/>
                                            </p:txEl>
                                          </p:spTgt>
                                        </p:tgtEl>
                                        <p:attrNameLst>
                                          <p:attrName>style.visibility</p:attrName>
                                        </p:attrNameLst>
                                      </p:cBhvr>
                                      <p:to>
                                        <p:strVal val="visible"/>
                                      </p:to>
                                    </p:set>
                                    <p:anim calcmode="lin" valueType="num">
                                      <p:cBhvr>
                                        <p:cTn id="47" dur="1000" fill="hold"/>
                                        <p:tgtEl>
                                          <p:spTgt spid="925">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9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nodeType="clickEffect" presetClass="entr" presetSubtype="4" presetID="2" grpId="1" fill="hold">
                                  <p:stCondLst>
                                    <p:cond delay="0"/>
                                  </p:stCondLst>
                                  <p:iterate type="el" backwards="0">
                                    <p:tmAbs val="0"/>
                                  </p:iterate>
                                  <p:childTnLst>
                                    <p:set>
                                      <p:cBhvr>
                                        <p:cTn id="52" fill="hold"/>
                                        <p:tgtEl>
                                          <p:spTgt spid="925">
                                            <p:txEl>
                                              <p:pRg st="7" end="7"/>
                                            </p:txEl>
                                          </p:spTgt>
                                        </p:tgtEl>
                                        <p:attrNameLst>
                                          <p:attrName>style.visibility</p:attrName>
                                        </p:attrNameLst>
                                      </p:cBhvr>
                                      <p:to>
                                        <p:strVal val="visible"/>
                                      </p:to>
                                    </p:set>
                                    <p:anim calcmode="lin" valueType="num">
                                      <p:cBhvr>
                                        <p:cTn id="53" dur="1000" fill="hold"/>
                                        <p:tgtEl>
                                          <p:spTgt spid="925">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92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nodeType="clickEffect" presetClass="entr" presetSubtype="4" presetID="2" grpId="1" fill="hold">
                                  <p:stCondLst>
                                    <p:cond delay="0"/>
                                  </p:stCondLst>
                                  <p:iterate type="el" backwards="0">
                                    <p:tmAbs val="0"/>
                                  </p:iterate>
                                  <p:childTnLst>
                                    <p:set>
                                      <p:cBhvr>
                                        <p:cTn id="58" fill="hold"/>
                                        <p:tgtEl>
                                          <p:spTgt spid="925">
                                            <p:txEl>
                                              <p:pRg st="8" end="8"/>
                                            </p:txEl>
                                          </p:spTgt>
                                        </p:tgtEl>
                                        <p:attrNameLst>
                                          <p:attrName>style.visibility</p:attrName>
                                        </p:attrNameLst>
                                      </p:cBhvr>
                                      <p:to>
                                        <p:strVal val="visible"/>
                                      </p:to>
                                    </p:set>
                                    <p:anim calcmode="lin" valueType="num">
                                      <p:cBhvr>
                                        <p:cTn id="59" dur="1000" fill="hold"/>
                                        <p:tgtEl>
                                          <p:spTgt spid="925">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92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nodeType="clickEffect" presetClass="entr" presetSubtype="4" presetID="2" grpId="1" fill="hold">
                                  <p:stCondLst>
                                    <p:cond delay="0"/>
                                  </p:stCondLst>
                                  <p:iterate type="el" backwards="0">
                                    <p:tmAbs val="0"/>
                                  </p:iterate>
                                  <p:childTnLst>
                                    <p:set>
                                      <p:cBhvr>
                                        <p:cTn id="64" fill="hold"/>
                                        <p:tgtEl>
                                          <p:spTgt spid="925">
                                            <p:txEl>
                                              <p:pRg st="9" end="9"/>
                                            </p:txEl>
                                          </p:spTgt>
                                        </p:tgtEl>
                                        <p:attrNameLst>
                                          <p:attrName>style.visibility</p:attrName>
                                        </p:attrNameLst>
                                      </p:cBhvr>
                                      <p:to>
                                        <p:strVal val="visible"/>
                                      </p:to>
                                    </p:set>
                                    <p:anim calcmode="lin" valueType="num">
                                      <p:cBhvr>
                                        <p:cTn id="65" dur="1000" fill="hold"/>
                                        <p:tgtEl>
                                          <p:spTgt spid="925">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92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presetClass="entr" presetSubtype="4" presetID="2" grpId="1" fill="hold">
                                  <p:stCondLst>
                                    <p:cond delay="0"/>
                                  </p:stCondLst>
                                  <p:iterate type="el" backwards="0">
                                    <p:tmAbs val="0"/>
                                  </p:iterate>
                                  <p:childTnLst>
                                    <p:set>
                                      <p:cBhvr>
                                        <p:cTn id="70" fill="hold"/>
                                        <p:tgtEl>
                                          <p:spTgt spid="925">
                                            <p:txEl>
                                              <p:pRg st="10" end="10"/>
                                            </p:txEl>
                                          </p:spTgt>
                                        </p:tgtEl>
                                        <p:attrNameLst>
                                          <p:attrName>style.visibility</p:attrName>
                                        </p:attrNameLst>
                                      </p:cBhvr>
                                      <p:to>
                                        <p:strVal val="visible"/>
                                      </p:to>
                                    </p:set>
                                    <p:anim calcmode="lin" valueType="num">
                                      <p:cBhvr>
                                        <p:cTn id="71" dur="1000" fill="hold"/>
                                        <p:tgtEl>
                                          <p:spTgt spid="925">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92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25"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31" name="image110.png"/>
          <p:cNvPicPr/>
          <p:nvPr/>
        </p:nvPicPr>
        <p:blipFill>
          <a:blip r:embed="rId2">
            <a:extLst/>
          </a:blip>
          <a:srcRect l="3578" t="9066" r="11178" b="16690"/>
          <a:stretch>
            <a:fillRect/>
          </a:stretch>
        </p:blipFill>
        <p:spPr>
          <a:xfrm>
            <a:off x="9293521" y="8594004"/>
            <a:ext cx="5681473" cy="2097025"/>
          </a:xfrm>
          <a:prstGeom prst="rect">
            <a:avLst/>
          </a:prstGeom>
          <a:ln w="12700">
            <a:miter lim="400000"/>
          </a:ln>
        </p:spPr>
      </p:pic>
      <p:pic>
        <p:nvPicPr>
          <p:cNvPr id="932" name="image111.png"/>
          <p:cNvPicPr/>
          <p:nvPr/>
        </p:nvPicPr>
        <p:blipFill>
          <a:blip r:embed="rId3">
            <a:extLst/>
          </a:blip>
          <a:srcRect l="3696" t="17698" r="7400" b="16690"/>
          <a:stretch>
            <a:fillRect/>
          </a:stretch>
        </p:blipFill>
        <p:spPr>
          <a:xfrm>
            <a:off x="9301649" y="10734378"/>
            <a:ext cx="5925313" cy="1853185"/>
          </a:xfrm>
          <a:prstGeom prst="rect">
            <a:avLst/>
          </a:prstGeom>
          <a:ln w="12700">
            <a:miter lim="400000"/>
          </a:ln>
        </p:spPr>
      </p:pic>
      <p:pic>
        <p:nvPicPr>
          <p:cNvPr id="933" name="image112.png"/>
          <p:cNvPicPr/>
          <p:nvPr/>
        </p:nvPicPr>
        <p:blipFill>
          <a:blip r:embed="rId4">
            <a:extLst/>
          </a:blip>
          <a:srcRect l="3623" t="8599" r="7337" b="8791"/>
          <a:stretch>
            <a:fillRect/>
          </a:stretch>
        </p:blipFill>
        <p:spPr>
          <a:xfrm>
            <a:off x="1926843" y="2516970"/>
            <a:ext cx="5925314" cy="2316481"/>
          </a:xfrm>
          <a:prstGeom prst="rect">
            <a:avLst/>
          </a:prstGeom>
          <a:ln w="12700">
            <a:miter lim="400000"/>
          </a:ln>
        </p:spPr>
      </p:pic>
      <p:pic>
        <p:nvPicPr>
          <p:cNvPr id="934" name="image113.png"/>
          <p:cNvPicPr/>
          <p:nvPr/>
        </p:nvPicPr>
        <p:blipFill>
          <a:blip r:embed="rId5">
            <a:extLst/>
          </a:blip>
          <a:srcRect l="3623" t="9068" r="3675" b="8022"/>
          <a:stretch>
            <a:fillRect/>
          </a:stretch>
        </p:blipFill>
        <p:spPr>
          <a:xfrm>
            <a:off x="9296230" y="6464469"/>
            <a:ext cx="6169153" cy="2316481"/>
          </a:xfrm>
          <a:prstGeom prst="rect">
            <a:avLst/>
          </a:prstGeom>
          <a:ln w="12700">
            <a:miter lim="400000"/>
          </a:ln>
        </p:spPr>
      </p:pic>
      <p:pic>
        <p:nvPicPr>
          <p:cNvPr id="935" name="image114.png"/>
          <p:cNvPicPr/>
          <p:nvPr/>
        </p:nvPicPr>
        <p:blipFill>
          <a:blip r:embed="rId6">
            <a:extLst/>
          </a:blip>
          <a:srcRect l="3623" t="8776" r="3674" b="17042"/>
          <a:stretch>
            <a:fillRect/>
          </a:stretch>
        </p:blipFill>
        <p:spPr>
          <a:xfrm>
            <a:off x="1926843" y="6483434"/>
            <a:ext cx="6169153" cy="2072641"/>
          </a:xfrm>
          <a:prstGeom prst="rect">
            <a:avLst/>
          </a:prstGeom>
          <a:ln w="12700">
            <a:miter lim="400000"/>
          </a:ln>
        </p:spPr>
      </p:pic>
      <p:pic>
        <p:nvPicPr>
          <p:cNvPr id="936" name="image115.png"/>
          <p:cNvPicPr/>
          <p:nvPr/>
        </p:nvPicPr>
        <p:blipFill>
          <a:blip r:embed="rId7">
            <a:extLst/>
          </a:blip>
          <a:srcRect l="3615" t="8599" r="3821" b="17487"/>
          <a:stretch>
            <a:fillRect/>
          </a:stretch>
        </p:blipFill>
        <p:spPr>
          <a:xfrm>
            <a:off x="1953936" y="8531690"/>
            <a:ext cx="6169154" cy="2072641"/>
          </a:xfrm>
          <a:prstGeom prst="rect">
            <a:avLst/>
          </a:prstGeom>
          <a:ln w="12700">
            <a:miter lim="400000"/>
          </a:ln>
        </p:spPr>
      </p:pic>
      <p:sp>
        <p:nvSpPr>
          <p:cNvPr id="937" name="Shape 937"/>
          <p:cNvSpPr/>
          <p:nvPr/>
        </p:nvSpPr>
        <p:spPr>
          <a:xfrm>
            <a:off x="1496059" y="11731413"/>
            <a:ext cx="15605761" cy="58946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sz="2400">
                <a:solidFill>
                  <a:srgbClr val="4D4D4D"/>
                </a:solidFill>
                <a:latin typeface="Arial"/>
                <a:ea typeface="Arial"/>
                <a:cs typeface="Arial"/>
                <a:sym typeface="Arial"/>
              </a:defRPr>
            </a:lvl1pPr>
          </a:lstStyle>
          <a:p>
            <a:pPr lvl="0">
              <a:defRPr sz="1800">
                <a:solidFill>
                  <a:srgbClr val="000000"/>
                </a:solidFill>
              </a:defRPr>
            </a:pPr>
            <a:r>
              <a:rPr sz="2400">
                <a:solidFill>
                  <a:srgbClr val="4D4D4D"/>
                </a:solidFill>
              </a:rPr>
              <a:t>Not Pictured: Ops Metrics for JMX monitoring</a:t>
            </a:r>
          </a:p>
        </p:txBody>
      </p:sp>
      <p:pic>
        <p:nvPicPr>
          <p:cNvPr id="938" name="image116.png"/>
          <p:cNvPicPr/>
          <p:nvPr/>
        </p:nvPicPr>
        <p:blipFill>
          <a:blip r:embed="rId8">
            <a:extLst/>
          </a:blip>
          <a:stretch>
            <a:fillRect/>
          </a:stretch>
        </p:blipFill>
        <p:spPr>
          <a:xfrm>
            <a:off x="16722512" y="1777482"/>
            <a:ext cx="5080001" cy="1778001"/>
          </a:xfrm>
          <a:prstGeom prst="rect">
            <a:avLst/>
          </a:prstGeom>
          <a:ln w="12700">
            <a:miter lim="400000"/>
          </a:ln>
        </p:spPr>
      </p:pic>
      <p:pic>
        <p:nvPicPr>
          <p:cNvPr id="939" name="image117.png"/>
          <p:cNvPicPr/>
          <p:nvPr/>
        </p:nvPicPr>
        <p:blipFill>
          <a:blip r:embed="rId9">
            <a:extLst/>
          </a:blip>
          <a:stretch>
            <a:fillRect/>
          </a:stretch>
        </p:blipFill>
        <p:spPr>
          <a:xfrm>
            <a:off x="16664615" y="4597762"/>
            <a:ext cx="4927601" cy="1701801"/>
          </a:xfrm>
          <a:prstGeom prst="rect">
            <a:avLst/>
          </a:prstGeom>
          <a:ln w="12700">
            <a:miter lim="400000"/>
          </a:ln>
        </p:spPr>
      </p:pic>
      <p:pic>
        <p:nvPicPr>
          <p:cNvPr id="940" name="image118.png"/>
          <p:cNvPicPr/>
          <p:nvPr/>
        </p:nvPicPr>
        <p:blipFill>
          <a:blip r:embed="rId10">
            <a:extLst/>
          </a:blip>
          <a:stretch>
            <a:fillRect/>
          </a:stretch>
        </p:blipFill>
        <p:spPr>
          <a:xfrm>
            <a:off x="16701543" y="6095549"/>
            <a:ext cx="4876801" cy="1879601"/>
          </a:xfrm>
          <a:prstGeom prst="rect">
            <a:avLst/>
          </a:prstGeom>
          <a:ln w="12700">
            <a:miter lim="400000"/>
          </a:ln>
        </p:spPr>
      </p:pic>
      <p:pic>
        <p:nvPicPr>
          <p:cNvPr id="941" name="image119.png"/>
          <p:cNvPicPr/>
          <p:nvPr/>
        </p:nvPicPr>
        <p:blipFill>
          <a:blip r:embed="rId11">
            <a:extLst/>
          </a:blip>
          <a:stretch>
            <a:fillRect/>
          </a:stretch>
        </p:blipFill>
        <p:spPr>
          <a:xfrm>
            <a:off x="16763153" y="8085115"/>
            <a:ext cx="4775201" cy="1405468"/>
          </a:xfrm>
          <a:prstGeom prst="rect">
            <a:avLst/>
          </a:prstGeom>
          <a:ln w="12700">
            <a:miter lim="400000"/>
          </a:ln>
        </p:spPr>
      </p:pic>
      <p:pic>
        <p:nvPicPr>
          <p:cNvPr id="942" name="image120.png"/>
          <p:cNvPicPr/>
          <p:nvPr/>
        </p:nvPicPr>
        <p:blipFill>
          <a:blip r:embed="rId12">
            <a:extLst/>
          </a:blip>
          <a:stretch>
            <a:fillRect/>
          </a:stretch>
        </p:blipFill>
        <p:spPr>
          <a:xfrm>
            <a:off x="16665264" y="9633798"/>
            <a:ext cx="4368801" cy="1270001"/>
          </a:xfrm>
          <a:prstGeom prst="rect">
            <a:avLst/>
          </a:prstGeom>
          <a:ln w="12700">
            <a:miter lim="400000"/>
          </a:ln>
        </p:spPr>
      </p:pic>
      <p:pic>
        <p:nvPicPr>
          <p:cNvPr id="943" name="image121.png"/>
          <p:cNvPicPr/>
          <p:nvPr/>
        </p:nvPicPr>
        <p:blipFill>
          <a:blip r:embed="rId13">
            <a:extLst/>
          </a:blip>
          <a:stretch>
            <a:fillRect/>
          </a:stretch>
        </p:blipFill>
        <p:spPr>
          <a:xfrm>
            <a:off x="16678814" y="10916793"/>
            <a:ext cx="5003801" cy="1549401"/>
          </a:xfrm>
          <a:prstGeom prst="rect">
            <a:avLst/>
          </a:prstGeom>
          <a:ln w="12700">
            <a:miter lim="400000"/>
          </a:ln>
        </p:spPr>
      </p:pic>
      <p:sp>
        <p:nvSpPr>
          <p:cNvPr id="944" name="Shape 944"/>
          <p:cNvSpPr/>
          <p:nvPr/>
        </p:nvSpPr>
        <p:spPr>
          <a:xfrm flipH="1">
            <a:off x="16378146" y="1870314"/>
            <a:ext cx="48962" cy="10592620"/>
          </a:xfrm>
          <a:prstGeom prst="line">
            <a:avLst/>
          </a:prstGeom>
          <a:ln w="12700">
            <a:solidFill>
              <a:srgbClr val="4D4D4D"/>
            </a:solidFill>
          </a:ln>
        </p:spPr>
        <p:txBody>
          <a:bodyPr lIns="121919" tIns="121919" rIns="121919" bIns="121919"/>
          <a:lstStyle/>
          <a:p>
            <a:pPr lvl="0" algn="l" defTabSz="457200">
              <a:defRPr sz="3200">
                <a:latin typeface="Helvetica"/>
                <a:ea typeface="Helvetica"/>
                <a:cs typeface="Helvetica"/>
                <a:sym typeface="Helvetica"/>
              </a:defRPr>
            </a:pPr>
          </a:p>
        </p:txBody>
      </p:sp>
      <p:pic>
        <p:nvPicPr>
          <p:cNvPr id="945" name="image122.png" descr="api_gateway.png"/>
          <p:cNvPicPr/>
          <p:nvPr/>
        </p:nvPicPr>
        <p:blipFill>
          <a:blip r:embed="rId14">
            <a:extLst/>
          </a:blip>
          <a:stretch>
            <a:fillRect/>
          </a:stretch>
        </p:blipFill>
        <p:spPr>
          <a:xfrm>
            <a:off x="2071792" y="4870026"/>
            <a:ext cx="5791201" cy="1584961"/>
          </a:xfrm>
          <a:prstGeom prst="rect">
            <a:avLst/>
          </a:prstGeom>
          <a:ln w="12700">
            <a:miter lim="400000"/>
          </a:ln>
        </p:spPr>
      </p:pic>
      <p:pic>
        <p:nvPicPr>
          <p:cNvPr id="946" name="image123.png" descr="casandra.png"/>
          <p:cNvPicPr/>
          <p:nvPr/>
        </p:nvPicPr>
        <p:blipFill>
          <a:blip r:embed="rId15">
            <a:extLst/>
          </a:blip>
          <a:stretch>
            <a:fillRect/>
          </a:stretch>
        </p:blipFill>
        <p:spPr>
          <a:xfrm>
            <a:off x="16763153" y="3395982"/>
            <a:ext cx="4792135" cy="1227668"/>
          </a:xfrm>
          <a:prstGeom prst="rect">
            <a:avLst/>
          </a:prstGeom>
          <a:ln w="12700">
            <a:miter lim="400000"/>
          </a:ln>
        </p:spPr>
      </p:pic>
      <p:pic>
        <p:nvPicPr>
          <p:cNvPr id="947" name="image124.png" descr="data_sync.png"/>
          <p:cNvPicPr/>
          <p:nvPr/>
        </p:nvPicPr>
        <p:blipFill>
          <a:blip r:embed="rId16">
            <a:extLst/>
          </a:blip>
          <a:stretch>
            <a:fillRect/>
          </a:stretch>
        </p:blipFill>
        <p:spPr>
          <a:xfrm>
            <a:off x="9468274" y="4822612"/>
            <a:ext cx="5811521" cy="1534162"/>
          </a:xfrm>
          <a:prstGeom prst="rect">
            <a:avLst/>
          </a:prstGeom>
          <a:ln w="12700">
            <a:miter lim="400000"/>
          </a:ln>
        </p:spPr>
      </p:pic>
      <p:pic>
        <p:nvPicPr>
          <p:cNvPr id="948" name="image125.png" descr="push_not.png"/>
          <p:cNvPicPr/>
          <p:nvPr/>
        </p:nvPicPr>
        <p:blipFill>
          <a:blip r:embed="rId17">
            <a:extLst/>
          </a:blip>
          <a:stretch>
            <a:fillRect/>
          </a:stretch>
        </p:blipFill>
        <p:spPr>
          <a:xfrm>
            <a:off x="9468280" y="2817711"/>
            <a:ext cx="5943601" cy="1899922"/>
          </a:xfrm>
          <a:prstGeom prst="rect">
            <a:avLst/>
          </a:prstGeom>
          <a:ln w="12700">
            <a:miter lim="400000"/>
          </a:ln>
        </p:spPr>
      </p:pic>
      <p:sp>
        <p:nvSpPr>
          <p:cNvPr id="949" name="Shape 949"/>
          <p:cNvSpPr/>
          <p:nvPr/>
        </p:nvSpPr>
        <p:spPr>
          <a:xfrm>
            <a:off x="18031447" y="372992"/>
            <a:ext cx="5837937" cy="86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Pivotal CF Services</a:t>
            </a:r>
          </a:p>
        </p:txBody>
      </p:sp>
    </p:spTree>
  </p:cSld>
  <p:clrMapOvr>
    <a:masterClrMapping/>
  </p:clrMapOvr>
  <p:transition spd="med"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prstGeom prst="rect">
            <a:avLst/>
          </a:prstGeom>
        </p:spPr>
        <p:txBody>
          <a:bodyPr/>
          <a:lstStyle/>
          <a:p>
            <a:pPr lvl="0">
              <a:defRPr sz="1800"/>
            </a:pPr>
            <a:r>
              <a:rPr sz="11200"/>
              <a:t>Industry Trends</a:t>
            </a:r>
          </a:p>
        </p:txBody>
      </p:sp>
      <p:sp>
        <p:nvSpPr>
          <p:cNvPr id="326" name="Shape 326"/>
          <p:cNvSpPr/>
          <p:nvPr>
            <p:ph type="body" idx="1"/>
          </p:nvPr>
        </p:nvSpPr>
        <p:spPr>
          <a:prstGeom prst="rect">
            <a:avLst/>
          </a:prstGeom>
        </p:spPr>
        <p:txBody>
          <a:bodyPr/>
          <a:lstStyle/>
          <a:p>
            <a:pPr lvl="0">
              <a:defRPr sz="1800"/>
            </a:pPr>
            <a:r>
              <a:rPr sz="4400"/>
              <a:t>What’s happening with apps today</a:t>
            </a:r>
          </a:p>
        </p:txBody>
      </p:sp>
    </p:spTree>
  </p:cSld>
  <p:clrMapOvr>
    <a:masterClrMapping/>
  </p:clrMapOvr>
  <p:transition spd="slow"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1" name="Shape 951"/>
          <p:cNvSpPr/>
          <p:nvPr>
            <p:ph type="title"/>
          </p:nvPr>
        </p:nvSpPr>
        <p:spPr>
          <a:prstGeom prst="rect">
            <a:avLst/>
          </a:prstGeom>
        </p:spPr>
        <p:txBody>
          <a:bodyPr/>
          <a:lstStyle/>
          <a:p>
            <a:pPr lvl="0">
              <a:defRPr sz="1800"/>
            </a:pPr>
            <a:r>
              <a:rPr sz="11200"/>
              <a:t>Case Studies</a:t>
            </a:r>
          </a:p>
        </p:txBody>
      </p:sp>
    </p:spTree>
  </p:cSld>
  <p:clrMapOvr>
    <a:masterClrMapping/>
  </p:clrMapOvr>
  <p:transition spd="med"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53" name="image130.png" descr="Screen Shot 2013-09-08 at 1.33.01 AM.png"/>
          <p:cNvPicPr/>
          <p:nvPr/>
        </p:nvPicPr>
        <p:blipFill>
          <a:blip r:embed="rId3">
            <a:extLst/>
          </a:blip>
          <a:srcRect l="0" t="1282" r="0" b="1281"/>
          <a:stretch>
            <a:fillRect/>
          </a:stretch>
        </p:blipFill>
        <p:spPr>
          <a:xfrm>
            <a:off x="1219200" y="618038"/>
            <a:ext cx="21945600" cy="9051926"/>
          </a:xfrm>
          <a:prstGeom prst="rect">
            <a:avLst/>
          </a:prstGeom>
          <a:ln w="12700">
            <a:miter lim="400000"/>
          </a:ln>
        </p:spPr>
      </p:pic>
      <p:sp>
        <p:nvSpPr>
          <p:cNvPr id="954" name="Shape 954"/>
          <p:cNvSpPr/>
          <p:nvPr>
            <p:ph type="title" idx="4294967295"/>
          </p:nvPr>
        </p:nvSpPr>
        <p:spPr>
          <a:xfrm>
            <a:off x="259643" y="9755982"/>
            <a:ext cx="23864713" cy="2286001"/>
          </a:xfrm>
          <a:prstGeom prst="rect">
            <a:avLst/>
          </a:prstGeom>
        </p:spPr>
        <p:txBody>
          <a:bodyPr lIns="121919" tIns="121919" rIns="121919" bIns="121919" anchor="ctr">
            <a:normAutofit fontScale="100000" lnSpcReduction="0"/>
          </a:bodyPr>
          <a:lstStyle/>
          <a:p>
            <a:pPr lvl="0">
              <a:lnSpc>
                <a:spcPct val="100000"/>
              </a:lnSpc>
              <a:defRPr sz="1800">
                <a:solidFill>
                  <a:srgbClr val="000000"/>
                </a:solidFill>
                <a:uFillTx/>
              </a:defRPr>
            </a:pPr>
            <a:r>
              <a:rPr i="1" sz="7400">
                <a:solidFill>
                  <a:srgbClr val="00685D"/>
                </a:solidFill>
                <a:latin typeface="MetaNormalLF-Roman"/>
                <a:ea typeface="MetaNormalLF-Roman"/>
                <a:cs typeface="MetaNormalLF-Roman"/>
                <a:sym typeface="MetaNormalLF-Roman"/>
              </a:rPr>
              <a:t>1 Billion </a:t>
            </a:r>
            <a:r>
              <a:rPr sz="7400">
                <a:solidFill>
                  <a:srgbClr val="00685D"/>
                </a:solidFill>
                <a:latin typeface="MetaNormalLF-Roman"/>
                <a:ea typeface="MetaNormalLF-Roman"/>
                <a:cs typeface="MetaNormalLF-Roman"/>
                <a:sym typeface="MetaNormalLF-Roman"/>
              </a:rPr>
              <a:t>Page Views A Day Powered by Cloud Foundry!</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954"/>
                                        </p:tgtEl>
                                        <p:attrNameLst>
                                          <p:attrName>style.visibility</p:attrName>
                                        </p:attrNameLst>
                                      </p:cBhvr>
                                      <p:to>
                                        <p:strVal val="visible"/>
                                      </p:to>
                                    </p:set>
                                    <p:anim calcmode="lin" valueType="num">
                                      <p:cBhvr>
                                        <p:cTn id="7" dur="1000" fill="hold"/>
                                        <p:tgtEl>
                                          <p:spTgt spid="954"/>
                                        </p:tgtEl>
                                        <p:attrNameLst>
                                          <p:attrName>ppt_x</p:attrName>
                                        </p:attrNameLst>
                                      </p:cBhvr>
                                      <p:tavLst>
                                        <p:tav tm="0">
                                          <p:val>
                                            <p:strVal val="#ppt_x"/>
                                          </p:val>
                                        </p:tav>
                                        <p:tav tm="100000">
                                          <p:val>
                                            <p:strVal val="#ppt_x"/>
                                          </p:val>
                                        </p:tav>
                                      </p:tavLst>
                                    </p:anim>
                                    <p:anim calcmode="lin" valueType="num">
                                      <p:cBhvr>
                                        <p:cTn id="8" dur="1000" fill="hold"/>
                                        <p:tgtEl>
                                          <p:spTgt spid="9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4"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nvSpPr>
        <p:spPr>
          <a:xfrm>
            <a:off x="1665978" y="5732395"/>
            <a:ext cx="7221212" cy="3527678"/>
          </a:xfrm>
          <a:prstGeom prst="rect">
            <a:avLst/>
          </a:prstGeom>
          <a:ln w="12700">
            <a:miter lim="400000"/>
          </a:ln>
          <a:extLst>
            <a:ext uri="{C572A759-6A51-4108-AA02-DFA0A04FC94B}">
              <ma14:wrappingTextBoxFlag xmlns:ma14="http://schemas.microsoft.com/office/mac/drawingml/2011/main" val="1"/>
            </a:ext>
          </a:extLst>
        </p:spPr>
        <p:txBody>
          <a:bodyPr lIns="97949" tIns="97949" rIns="97949" bIns="97949">
            <a:spAutoFit/>
          </a:bodyPr>
          <a:lstStyle>
            <a:lvl1pPr algn="l" defTabSz="1959010">
              <a:defRPr sz="23400">
                <a:ln w="28029">
                  <a:solidFill>
                    <a:srgbClr val="D2470F"/>
                  </a:solidFill>
                </a:ln>
                <a:solidFill>
                  <a:srgbClr val="F9C5B1"/>
                </a:solidFill>
                <a:latin typeface="Arial Bold"/>
                <a:ea typeface="Arial Bold"/>
                <a:cs typeface="Arial Bold"/>
                <a:sym typeface="Arial Bold"/>
              </a:defRPr>
            </a:lvl1pPr>
          </a:lstStyle>
          <a:p>
            <a:pPr lvl="0">
              <a:defRPr sz="1800">
                <a:ln w="9525">
                  <a:noFill/>
                </a:ln>
                <a:solidFill>
                  <a:srgbClr val="000000"/>
                </a:solidFill>
              </a:defRPr>
            </a:pPr>
            <a:r>
              <a:rPr sz="23400">
                <a:ln w="28029">
                  <a:solidFill>
                    <a:srgbClr val="D2470F"/>
                  </a:solidFill>
                </a:ln>
                <a:solidFill>
                  <a:srgbClr val="F9C5B1"/>
                </a:solidFill>
              </a:rPr>
              <a:t>90%</a:t>
            </a:r>
          </a:p>
        </p:txBody>
      </p:sp>
      <p:sp>
        <p:nvSpPr>
          <p:cNvPr id="959" name="Shape 959"/>
          <p:cNvSpPr/>
          <p:nvPr/>
        </p:nvSpPr>
        <p:spPr>
          <a:xfrm>
            <a:off x="3031351" y="10490872"/>
            <a:ext cx="6899664" cy="1698295"/>
          </a:xfrm>
          <a:prstGeom prst="rect">
            <a:avLst/>
          </a:prstGeom>
          <a:ln w="12700">
            <a:miter lim="400000"/>
          </a:ln>
          <a:extLst>
            <a:ext uri="{C572A759-6A51-4108-AA02-DFA0A04FC94B}">
              <ma14:wrappingTextBoxFlag xmlns:ma14="http://schemas.microsoft.com/office/mac/drawingml/2011/main" val="1"/>
            </a:ext>
          </a:extLst>
        </p:spPr>
        <p:txBody>
          <a:bodyPr wrap="none" lIns="97949" tIns="97949" rIns="97949" bIns="97949">
            <a:spAutoFit/>
          </a:bodyPr>
          <a:lstStyle/>
          <a:p>
            <a:pPr lvl="0" algn="l" defTabSz="914400">
              <a:defRPr sz="1800"/>
            </a:pPr>
            <a:r>
              <a:rPr sz="5200">
                <a:solidFill>
                  <a:srgbClr val="00685D"/>
                </a:solidFill>
                <a:latin typeface="Arial Bold"/>
                <a:ea typeface="Arial Bold"/>
                <a:cs typeface="Arial Bold"/>
                <a:sym typeface="Arial Bold"/>
              </a:rPr>
              <a:t>Dramatic increase in </a:t>
            </a:r>
            <a:br>
              <a:rPr sz="5200">
                <a:solidFill>
                  <a:srgbClr val="00685D"/>
                </a:solidFill>
                <a:latin typeface="Arial Bold"/>
                <a:ea typeface="Arial Bold"/>
                <a:cs typeface="Arial Bold"/>
                <a:sym typeface="Arial Bold"/>
              </a:rPr>
            </a:br>
            <a:r>
              <a:rPr sz="5200">
                <a:solidFill>
                  <a:srgbClr val="00685D"/>
                </a:solidFill>
                <a:latin typeface="Arial Bold"/>
                <a:ea typeface="Arial Bold"/>
                <a:cs typeface="Arial Bold"/>
                <a:sym typeface="Arial Bold"/>
              </a:rPr>
              <a:t>Server to Admin ratio</a:t>
            </a:r>
          </a:p>
        </p:txBody>
      </p:sp>
      <p:sp>
        <p:nvSpPr>
          <p:cNvPr id="960" name="Shape 960"/>
          <p:cNvSpPr/>
          <p:nvPr/>
        </p:nvSpPr>
        <p:spPr>
          <a:xfrm>
            <a:off x="5588293" y="9228161"/>
            <a:ext cx="1131323" cy="1064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547" y="7344"/>
                </a:lnTo>
                <a:lnTo>
                  <a:pt x="7547" y="0"/>
                </a:lnTo>
                <a:lnTo>
                  <a:pt x="14053" y="0"/>
                </a:lnTo>
                <a:lnTo>
                  <a:pt x="14053" y="7344"/>
                </a:lnTo>
                <a:lnTo>
                  <a:pt x="21600" y="7344"/>
                </a:lnTo>
                <a:lnTo>
                  <a:pt x="21600" y="14256"/>
                </a:lnTo>
                <a:lnTo>
                  <a:pt x="14053" y="14256"/>
                </a:lnTo>
                <a:lnTo>
                  <a:pt x="14053" y="21600"/>
                </a:lnTo>
                <a:lnTo>
                  <a:pt x="7547" y="21600"/>
                </a:lnTo>
                <a:lnTo>
                  <a:pt x="7547" y="14256"/>
                </a:lnTo>
                <a:lnTo>
                  <a:pt x="0" y="14256"/>
                </a:lnTo>
                <a:close/>
              </a:path>
            </a:pathLst>
          </a:custGeom>
          <a:solidFill>
            <a:srgbClr val="AEBF2F"/>
          </a:solidFill>
          <a:ln w="12700">
            <a:miter lim="400000"/>
          </a:ln>
          <a:effectLst>
            <a:outerShdw sx="100000" sy="100000" kx="0" ky="0" algn="b" rotWithShape="0" blurRad="101600" dist="50800" dir="5400000">
              <a:srgbClr val="000000">
                <a:alpha val="38000"/>
              </a:srgbClr>
            </a:outerShdw>
          </a:effectLst>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966" name="Group 966"/>
          <p:cNvGrpSpPr/>
          <p:nvPr/>
        </p:nvGrpSpPr>
        <p:grpSpPr>
          <a:xfrm>
            <a:off x="13989783" y="6515044"/>
            <a:ext cx="9493012" cy="3755927"/>
            <a:chOff x="0" y="0"/>
            <a:chExt cx="9493011" cy="3755925"/>
          </a:xfrm>
        </p:grpSpPr>
        <p:sp>
          <p:nvSpPr>
            <p:cNvPr id="961" name="Shape 961"/>
            <p:cNvSpPr/>
            <p:nvPr/>
          </p:nvSpPr>
          <p:spPr>
            <a:xfrm>
              <a:off x="4785549" y="161155"/>
              <a:ext cx="1694156" cy="169415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EBF2F"/>
            </a:solidFill>
            <a:ln w="12700" cap="flat">
              <a:noFill/>
              <a:miter lim="400000"/>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lvl="0" defTabSz="914400">
                <a:defRPr sz="4800">
                  <a:solidFill>
                    <a:srgbClr val="FFFFFF"/>
                  </a:solidFill>
                  <a:latin typeface="Arial"/>
                  <a:ea typeface="Arial"/>
                  <a:cs typeface="Arial"/>
                  <a:sym typeface="Arial"/>
                </a:defRPr>
              </a:pPr>
            </a:p>
          </p:txBody>
        </p:sp>
        <p:grpSp>
          <p:nvGrpSpPr>
            <p:cNvPr id="965" name="Group 965"/>
            <p:cNvGrpSpPr/>
            <p:nvPr/>
          </p:nvGrpSpPr>
          <p:grpSpPr>
            <a:xfrm>
              <a:off x="0" y="0"/>
              <a:ext cx="9493011" cy="3755926"/>
              <a:chOff x="0" y="0"/>
              <a:chExt cx="9493010" cy="3755925"/>
            </a:xfrm>
          </p:grpSpPr>
          <p:sp>
            <p:nvSpPr>
              <p:cNvPr id="962" name="Shape 962"/>
              <p:cNvSpPr/>
              <p:nvPr/>
            </p:nvSpPr>
            <p:spPr>
              <a:xfrm>
                <a:off x="1814008" y="1823216"/>
                <a:ext cx="7679003" cy="11091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949" tIns="97949" rIns="97949" bIns="97949" numCol="1" anchor="t">
                <a:spAutoFit/>
              </a:bodyPr>
              <a:lstStyle>
                <a:lvl1pPr defTabSz="914400">
                  <a:defRPr b="1" i="1" sz="6400">
                    <a:solidFill>
                      <a:srgbClr val="00685D"/>
                    </a:solidFill>
                    <a:latin typeface="Arial"/>
                    <a:ea typeface="Arial"/>
                    <a:cs typeface="Arial"/>
                    <a:sym typeface="Arial"/>
                  </a:defRPr>
                </a:lvl1pPr>
              </a:lstStyle>
              <a:p>
                <a:pPr lvl="0">
                  <a:defRPr b="0" i="0" sz="1800">
                    <a:solidFill>
                      <a:srgbClr val="000000"/>
                    </a:solidFill>
                  </a:defRPr>
                </a:pPr>
                <a:r>
                  <a:rPr b="1" i="1" sz="6400">
                    <a:solidFill>
                      <a:srgbClr val="00685D"/>
                    </a:solidFill>
                  </a:rPr>
                  <a:t>Big Cost Saving</a:t>
                </a:r>
              </a:p>
            </p:txBody>
          </p:sp>
          <p:sp>
            <p:nvSpPr>
              <p:cNvPr id="963" name="Shape 963"/>
              <p:cNvSpPr/>
              <p:nvPr/>
            </p:nvSpPr>
            <p:spPr>
              <a:xfrm>
                <a:off x="5154973" y="0"/>
                <a:ext cx="1005233" cy="173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defTabSz="914400">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a:t>
                </a:r>
              </a:p>
            </p:txBody>
          </p:sp>
          <p:sp>
            <p:nvSpPr>
              <p:cNvPr id="964" name="Shape 964"/>
              <p:cNvSpPr/>
              <p:nvPr/>
            </p:nvSpPr>
            <p:spPr>
              <a:xfrm>
                <a:off x="0" y="1259085"/>
                <a:ext cx="1967254" cy="2496841"/>
              </a:xfrm>
              <a:prstGeom prst="rightArrow">
                <a:avLst>
                  <a:gd name="adj1" fmla="val 59097"/>
                  <a:gd name="adj2" fmla="val 20098"/>
                </a:avLst>
              </a:prstGeom>
              <a:solidFill>
                <a:srgbClr val="AEBF2F"/>
              </a:solidFill>
              <a:ln w="12700" cap="flat">
                <a:noFill/>
                <a:miter lim="400000"/>
              </a:ln>
              <a:effectLst/>
            </p:spPr>
            <p:txBody>
              <a:bodyPr wrap="square" lIns="121919" tIns="121919" rIns="121919" bIns="121919" numCol="1" anchor="ctr">
                <a:noAutofit/>
              </a:bodyPr>
              <a:lstStyle/>
              <a:p>
                <a:pPr lvl="0" defTabSz="914400">
                  <a:defRPr sz="4800">
                    <a:latin typeface="Arial"/>
                    <a:ea typeface="Arial"/>
                    <a:cs typeface="Arial"/>
                    <a:sym typeface="Arial"/>
                  </a:defRPr>
                </a:pPr>
              </a:p>
            </p:txBody>
          </p:sp>
        </p:grpSp>
      </p:grpSp>
      <p:pic>
        <p:nvPicPr>
          <p:cNvPr id="967" name="image131.png"/>
          <p:cNvPicPr/>
          <p:nvPr/>
        </p:nvPicPr>
        <p:blipFill>
          <a:blip r:embed="rId3">
            <a:extLst/>
          </a:blip>
          <a:stretch>
            <a:fillRect/>
          </a:stretch>
        </p:blipFill>
        <p:spPr>
          <a:xfrm>
            <a:off x="10759511" y="2182606"/>
            <a:ext cx="8271295" cy="2295388"/>
          </a:xfrm>
          <a:prstGeom prst="rect">
            <a:avLst/>
          </a:prstGeom>
          <a:ln w="12700">
            <a:miter lim="400000"/>
          </a:ln>
        </p:spPr>
      </p:pic>
      <p:sp>
        <p:nvSpPr>
          <p:cNvPr id="968" name="Shape 968"/>
          <p:cNvSpPr/>
          <p:nvPr/>
        </p:nvSpPr>
        <p:spPr>
          <a:xfrm>
            <a:off x="8462571" y="6390462"/>
            <a:ext cx="5589428" cy="174623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914400">
              <a:defRPr sz="5200">
                <a:solidFill>
                  <a:srgbClr val="00685D"/>
                </a:solidFill>
                <a:latin typeface="Arial Bold"/>
                <a:ea typeface="Arial Bold"/>
                <a:cs typeface="Arial Bold"/>
                <a:sym typeface="Arial Bold"/>
              </a:defRPr>
            </a:lvl1pPr>
          </a:lstStyle>
          <a:p>
            <a:pPr lvl="0">
              <a:defRPr sz="1800">
                <a:solidFill>
                  <a:srgbClr val="000000"/>
                </a:solidFill>
              </a:defRPr>
            </a:pPr>
            <a:r>
              <a:rPr sz="5200">
                <a:solidFill>
                  <a:srgbClr val="00685D"/>
                </a:solidFill>
              </a:rPr>
              <a:t>Reduction in Operation Costs</a:t>
            </a:r>
          </a:p>
        </p:txBody>
      </p:sp>
      <p:pic>
        <p:nvPicPr>
          <p:cNvPr id="969" name="image132.png" descr="Screen Shot 2014-02-06 at 2.18.18 PM.png"/>
          <p:cNvPicPr/>
          <p:nvPr/>
        </p:nvPicPr>
        <p:blipFill>
          <a:blip r:embed="rId4">
            <a:extLst/>
          </a:blip>
          <a:stretch>
            <a:fillRect/>
          </a:stretch>
        </p:blipFill>
        <p:spPr>
          <a:xfrm>
            <a:off x="2763466" y="1308646"/>
            <a:ext cx="7839260" cy="4356513"/>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958"/>
                                        </p:tgtEl>
                                        <p:attrNameLst>
                                          <p:attrName>style.visibility</p:attrName>
                                        </p:attrNameLst>
                                      </p:cBhvr>
                                      <p:to>
                                        <p:strVal val="visible"/>
                                      </p:to>
                                    </p:set>
                                    <p:animEffect filter="dissolve" transition="in">
                                      <p:cBhvr>
                                        <p:cTn id="7" dur="500"/>
                                        <p:tgtEl>
                                          <p:spTgt spid="958"/>
                                        </p:tgtEl>
                                      </p:cBhvr>
                                    </p:animEffect>
                                  </p:childTnLst>
                                </p:cTn>
                              </p:par>
                            </p:childTnLst>
                          </p:cTn>
                        </p:par>
                        <p:par>
                          <p:cTn id="8" fill="hold">
                            <p:stCondLst>
                              <p:cond delay="500"/>
                            </p:stCondLst>
                            <p:childTnLst>
                              <p:par>
                                <p:cTn id="9" nodeType="afterEffect" presetClass="entr" presetSubtype="0" presetID="9" grpId="2" fill="hold">
                                  <p:stCondLst>
                                    <p:cond delay="0"/>
                                  </p:stCondLst>
                                  <p:iterate type="el" backwards="0">
                                    <p:tmAbs val="0"/>
                                  </p:iterate>
                                  <p:childTnLst>
                                    <p:set>
                                      <p:cBhvr>
                                        <p:cTn id="10" fill="hold"/>
                                        <p:tgtEl>
                                          <p:spTgt spid="968"/>
                                        </p:tgtEl>
                                        <p:attrNameLst>
                                          <p:attrName>style.visibility</p:attrName>
                                        </p:attrNameLst>
                                      </p:cBhvr>
                                      <p:to>
                                        <p:strVal val="visible"/>
                                      </p:to>
                                    </p:set>
                                    <p:animEffect filter="dissolve" transition="in">
                                      <p:cBhvr>
                                        <p:cTn id="11" dur="500"/>
                                        <p:tgtEl>
                                          <p:spTgt spid="968"/>
                                        </p:tgtEl>
                                      </p:cBhvr>
                                    </p:animEffect>
                                  </p:childTnLst>
                                </p:cTn>
                              </p:par>
                            </p:childTnLst>
                          </p:cTn>
                        </p:par>
                        <p:par>
                          <p:cTn id="12" fill="hold">
                            <p:stCondLst>
                              <p:cond delay="1000"/>
                            </p:stCondLst>
                            <p:childTnLst>
                              <p:par>
                                <p:cTn id="13" nodeType="afterEffect" presetClass="entr" presetSubtype="0" presetID="9" grpId="3" fill="hold">
                                  <p:stCondLst>
                                    <p:cond delay="0"/>
                                  </p:stCondLst>
                                  <p:iterate type="el" backwards="0">
                                    <p:tmAbs val="0"/>
                                  </p:iterate>
                                  <p:childTnLst>
                                    <p:set>
                                      <p:cBhvr>
                                        <p:cTn id="14" fill="hold"/>
                                        <p:tgtEl>
                                          <p:spTgt spid="960"/>
                                        </p:tgtEl>
                                        <p:attrNameLst>
                                          <p:attrName>style.visibility</p:attrName>
                                        </p:attrNameLst>
                                      </p:cBhvr>
                                      <p:to>
                                        <p:strVal val="visible"/>
                                      </p:to>
                                    </p:set>
                                    <p:animEffect filter="dissolve" transition="in">
                                      <p:cBhvr>
                                        <p:cTn id="15" dur="500"/>
                                        <p:tgtEl>
                                          <p:spTgt spid="960"/>
                                        </p:tgtEl>
                                      </p:cBhvr>
                                    </p:animEffect>
                                  </p:childTnLst>
                                </p:cTn>
                              </p:par>
                            </p:childTnLst>
                          </p:cTn>
                        </p:par>
                        <p:par>
                          <p:cTn id="16" fill="hold">
                            <p:stCondLst>
                              <p:cond delay="1500"/>
                            </p:stCondLst>
                            <p:childTnLst>
                              <p:par>
                                <p:cTn id="17" nodeType="afterEffect" presetClass="entr" presetSubtype="0" presetID="9" grpId="4" fill="hold">
                                  <p:stCondLst>
                                    <p:cond delay="0"/>
                                  </p:stCondLst>
                                  <p:iterate type="el" backwards="0">
                                    <p:tmAbs val="0"/>
                                  </p:iterate>
                                  <p:childTnLst>
                                    <p:set>
                                      <p:cBhvr>
                                        <p:cTn id="18" fill="hold"/>
                                        <p:tgtEl>
                                          <p:spTgt spid="959"/>
                                        </p:tgtEl>
                                        <p:attrNameLst>
                                          <p:attrName>style.visibility</p:attrName>
                                        </p:attrNameLst>
                                      </p:cBhvr>
                                      <p:to>
                                        <p:strVal val="visible"/>
                                      </p:to>
                                    </p:set>
                                    <p:animEffect filter="dissolve" transition="in">
                                      <p:cBhvr>
                                        <p:cTn id="19" dur="500"/>
                                        <p:tgtEl>
                                          <p:spTgt spid="959"/>
                                        </p:tgtEl>
                                      </p:cBhvr>
                                    </p:animEffect>
                                  </p:childTnLst>
                                </p:cTn>
                              </p:par>
                            </p:childTnLst>
                          </p:cTn>
                        </p:par>
                        <p:par>
                          <p:cTn id="20" fill="hold">
                            <p:stCondLst>
                              <p:cond delay="2000"/>
                            </p:stCondLst>
                            <p:childTnLst>
                              <p:par>
                                <p:cTn id="21" nodeType="afterEffect" presetClass="entr" presetSubtype="16" presetID="23" grpId="5" fill="hold">
                                  <p:stCondLst>
                                    <p:cond delay="500"/>
                                  </p:stCondLst>
                                  <p:iterate type="el" backwards="0">
                                    <p:tmAbs val="0"/>
                                  </p:iterate>
                                  <p:childTnLst>
                                    <p:set>
                                      <p:cBhvr>
                                        <p:cTn id="22" fill="hold"/>
                                        <p:tgtEl>
                                          <p:spTgt spid="966"/>
                                        </p:tgtEl>
                                        <p:attrNameLst>
                                          <p:attrName>style.visibility</p:attrName>
                                        </p:attrNameLst>
                                      </p:cBhvr>
                                      <p:to>
                                        <p:strVal val="visible"/>
                                      </p:to>
                                    </p:set>
                                    <p:anim calcmode="lin" valueType="num">
                                      <p:cBhvr>
                                        <p:cTn id="23" dur="750" fill="hold"/>
                                        <p:tgtEl>
                                          <p:spTgt spid="966"/>
                                        </p:tgtEl>
                                        <p:attrNameLst>
                                          <p:attrName>ppt_w</p:attrName>
                                        </p:attrNameLst>
                                      </p:cBhvr>
                                      <p:tavLst>
                                        <p:tav tm="0">
                                          <p:val>
                                            <p:fltVal val="0"/>
                                          </p:val>
                                        </p:tav>
                                        <p:tav tm="100000">
                                          <p:val>
                                            <p:strVal val="#ppt_w"/>
                                          </p:val>
                                        </p:tav>
                                      </p:tavLst>
                                    </p:anim>
                                    <p:anim calcmode="lin" valueType="num">
                                      <p:cBhvr>
                                        <p:cTn id="24" dur="750" fill="hold"/>
                                        <p:tgtEl>
                                          <p:spTgt spid="9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8" grpId="2"/>
      <p:bldP build="whole" bldLvl="1" animBg="1" rev="0" advAuto="0" spid="958" grpId="1"/>
      <p:bldP build="whole" bldLvl="1" animBg="1" rev="0" advAuto="0" spid="960" grpId="3"/>
      <p:bldP build="whole" bldLvl="1" animBg="1" rev="0" advAuto="0" spid="966" grpId="5"/>
      <p:bldP build="whole" bldLvl="1" animBg="1" rev="0" advAuto="0" spid="959" grpId="4"/>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75" name="Group 975"/>
          <p:cNvGrpSpPr/>
          <p:nvPr/>
        </p:nvGrpSpPr>
        <p:grpSpPr>
          <a:xfrm>
            <a:off x="4180207" y="1963479"/>
            <a:ext cx="15042719" cy="4784887"/>
            <a:chOff x="0" y="0"/>
            <a:chExt cx="15042717" cy="4784885"/>
          </a:xfrm>
        </p:grpSpPr>
        <p:pic>
          <p:nvPicPr>
            <p:cNvPr id="973" name="image133.png"/>
            <p:cNvPicPr/>
            <p:nvPr/>
          </p:nvPicPr>
          <p:blipFill>
            <a:blip r:embed="rId3">
              <a:extLst/>
            </a:blip>
            <a:stretch>
              <a:fillRect/>
            </a:stretch>
          </p:blipFill>
          <p:spPr>
            <a:xfrm>
              <a:off x="-1" y="9861"/>
              <a:ext cx="8488927" cy="4775022"/>
            </a:xfrm>
            <a:prstGeom prst="rect">
              <a:avLst/>
            </a:prstGeom>
            <a:ln w="12700" cap="flat">
              <a:noFill/>
              <a:miter lim="400000"/>
            </a:ln>
            <a:effectLst/>
          </p:spPr>
        </p:pic>
        <p:pic>
          <p:nvPicPr>
            <p:cNvPr id="974" name="image134.png"/>
            <p:cNvPicPr/>
            <p:nvPr/>
          </p:nvPicPr>
          <p:blipFill>
            <a:blip r:embed="rId4">
              <a:extLst/>
            </a:blip>
            <a:stretch>
              <a:fillRect/>
            </a:stretch>
          </p:blipFill>
          <p:spPr>
            <a:xfrm>
              <a:off x="5740424" y="0"/>
              <a:ext cx="9302294" cy="4784886"/>
            </a:xfrm>
            <a:prstGeom prst="rect">
              <a:avLst/>
            </a:prstGeom>
            <a:ln w="12700" cap="flat">
              <a:noFill/>
              <a:miter lim="400000"/>
            </a:ln>
            <a:effectLst/>
          </p:spPr>
        </p:pic>
      </p:grpSp>
      <p:sp>
        <p:nvSpPr>
          <p:cNvPr id="976" name="Shape 976"/>
          <p:cNvSpPr/>
          <p:nvPr/>
        </p:nvSpPr>
        <p:spPr>
          <a:xfrm>
            <a:off x="620527" y="7762378"/>
            <a:ext cx="21529941" cy="119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400">
              <a:lnSpc>
                <a:spcPct val="90000"/>
              </a:lnSpc>
              <a:defRPr sz="8400">
                <a:latin typeface="Arial"/>
                <a:ea typeface="Arial"/>
                <a:cs typeface="Arial"/>
                <a:sym typeface="Arial"/>
              </a:defRPr>
            </a:lvl1pPr>
          </a:lstStyle>
          <a:p>
            <a:pPr lvl="0">
              <a:defRPr sz="1800"/>
            </a:pPr>
            <a:r>
              <a:rPr sz="8400"/>
              <a:t>Fail, Learn, Adapt, Repeat.</a:t>
            </a:r>
          </a:p>
        </p:txBody>
      </p:sp>
      <p:pic>
        <p:nvPicPr>
          <p:cNvPr id="977" name="image135.png"/>
          <p:cNvPicPr/>
          <p:nvPr/>
        </p:nvPicPr>
        <p:blipFill>
          <a:blip r:embed="rId5">
            <a:extLst/>
          </a:blip>
          <a:stretch>
            <a:fillRect/>
          </a:stretch>
        </p:blipFill>
        <p:spPr>
          <a:xfrm>
            <a:off x="19974439" y="976809"/>
            <a:ext cx="3867196" cy="2118183"/>
          </a:xfrm>
          <a:prstGeom prst="rect">
            <a:avLst/>
          </a:prstGeom>
          <a:ln w="12700">
            <a:miter lim="400000"/>
          </a:ln>
        </p:spPr>
      </p:pic>
      <p:pic>
        <p:nvPicPr>
          <p:cNvPr id="978" name="image136.png"/>
          <p:cNvPicPr/>
          <p:nvPr/>
        </p:nvPicPr>
        <p:blipFill>
          <a:blip r:embed="rId6">
            <a:extLst/>
          </a:blip>
          <a:stretch>
            <a:fillRect/>
          </a:stretch>
        </p:blipFill>
        <p:spPr>
          <a:xfrm>
            <a:off x="19958011" y="4073075"/>
            <a:ext cx="3900051" cy="2136180"/>
          </a:xfrm>
          <a:prstGeom prst="rect">
            <a:avLst/>
          </a:prstGeom>
          <a:ln w="12700">
            <a:miter lim="400000"/>
          </a:ln>
        </p:spPr>
      </p:pic>
      <p:pic>
        <p:nvPicPr>
          <p:cNvPr id="979" name="image137.png"/>
          <p:cNvPicPr/>
          <p:nvPr/>
        </p:nvPicPr>
        <p:blipFill>
          <a:blip r:embed="rId7">
            <a:extLst/>
          </a:blip>
          <a:stretch>
            <a:fillRect/>
          </a:stretch>
        </p:blipFill>
        <p:spPr>
          <a:xfrm>
            <a:off x="19956009" y="7187338"/>
            <a:ext cx="3904055" cy="2143881"/>
          </a:xfrm>
          <a:prstGeom prst="rect">
            <a:avLst/>
          </a:prstGeom>
          <a:ln w="12700">
            <a:miter lim="400000"/>
          </a:ln>
        </p:spPr>
      </p:pic>
      <p:pic>
        <p:nvPicPr>
          <p:cNvPr id="980" name="image138.png"/>
          <p:cNvPicPr/>
          <p:nvPr/>
        </p:nvPicPr>
        <p:blipFill>
          <a:blip r:embed="rId8">
            <a:extLst/>
          </a:blip>
          <a:stretch>
            <a:fillRect/>
          </a:stretch>
        </p:blipFill>
        <p:spPr>
          <a:xfrm>
            <a:off x="19956915" y="10309303"/>
            <a:ext cx="3902244" cy="2127945"/>
          </a:xfrm>
          <a:prstGeom prst="rect">
            <a:avLst/>
          </a:prstGeom>
          <a:ln w="12700">
            <a:miter lim="400000"/>
          </a:ln>
        </p:spPr>
      </p:pic>
      <p:sp>
        <p:nvSpPr>
          <p:cNvPr id="981" name="Shape 981"/>
          <p:cNvSpPr/>
          <p:nvPr/>
        </p:nvSpPr>
        <p:spPr>
          <a:xfrm>
            <a:off x="-1" y="9636333"/>
            <a:ext cx="21529941" cy="230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914400">
              <a:lnSpc>
                <a:spcPct val="90000"/>
              </a:lnSpc>
              <a:defRPr sz="1800"/>
            </a:pPr>
            <a:r>
              <a:rPr i="1" sz="8400">
                <a:solidFill>
                  <a:srgbClr val="800000"/>
                </a:solidFill>
                <a:latin typeface="Arial"/>
                <a:ea typeface="Arial"/>
                <a:cs typeface="Arial"/>
                <a:sym typeface="Arial"/>
              </a:rPr>
              <a:t>6 Months to 6 Weeks</a:t>
            </a:r>
            <a:endParaRPr sz="8400">
              <a:latin typeface="Arial"/>
              <a:ea typeface="Arial"/>
              <a:cs typeface="Arial"/>
              <a:sym typeface="Arial"/>
            </a:endParaRPr>
          </a:p>
          <a:p>
            <a:pPr lvl="0" defTabSz="914400">
              <a:lnSpc>
                <a:spcPct val="90000"/>
              </a:lnSpc>
              <a:defRPr sz="1800"/>
            </a:pPr>
            <a:r>
              <a:rPr i="1" sz="8400">
                <a:solidFill>
                  <a:srgbClr val="800000"/>
                </a:solidFill>
                <a:latin typeface="Arial"/>
                <a:ea typeface="Arial"/>
                <a:cs typeface="Arial"/>
                <a:sym typeface="Arial"/>
              </a:rPr>
              <a:t>$1.1M Saving per App</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9" grpId="1" fill="hold">
                                  <p:stCondLst>
                                    <p:cond delay="500"/>
                                  </p:stCondLst>
                                  <p:iterate type="el" backwards="0">
                                    <p:tmAbs val="0"/>
                                  </p:iterate>
                                  <p:childTnLst>
                                    <p:set>
                                      <p:cBhvr>
                                        <p:cTn id="6" fill="hold"/>
                                        <p:tgtEl>
                                          <p:spTgt spid="976"/>
                                        </p:tgtEl>
                                        <p:attrNameLst>
                                          <p:attrName>style.visibility</p:attrName>
                                        </p:attrNameLst>
                                      </p:cBhvr>
                                      <p:to>
                                        <p:strVal val="visible"/>
                                      </p:to>
                                    </p:set>
                                    <p:animEffect filter="dissolve" transition="in">
                                      <p:cBhvr>
                                        <p:cTn id="7" dur="1000"/>
                                        <p:tgtEl>
                                          <p:spTgt spid="976"/>
                                        </p:tgtEl>
                                      </p:cBhvr>
                                    </p:animEffect>
                                  </p:childTnLst>
                                </p:cTn>
                              </p:par>
                            </p:childTnLst>
                          </p:cTn>
                        </p:par>
                        <p:par>
                          <p:cTn id="8" fill="hold">
                            <p:stCondLst>
                              <p:cond delay="1500"/>
                            </p:stCondLst>
                            <p:childTnLst>
                              <p:par>
                                <p:cTn id="9" nodeType="afterEffect" presetClass="entr" presetSubtype="0" presetID="10" grpId="2" fill="hold">
                                  <p:stCondLst>
                                    <p:cond delay="1000"/>
                                  </p:stCondLst>
                                  <p:iterate type="el" backwards="0">
                                    <p:tmAbs val="0"/>
                                  </p:iterate>
                                  <p:childTnLst>
                                    <p:set>
                                      <p:cBhvr>
                                        <p:cTn id="10" fill="hold"/>
                                        <p:tgtEl>
                                          <p:spTgt spid="977"/>
                                        </p:tgtEl>
                                        <p:attrNameLst>
                                          <p:attrName>style.visibility</p:attrName>
                                        </p:attrNameLst>
                                      </p:cBhvr>
                                      <p:to>
                                        <p:strVal val="visible"/>
                                      </p:to>
                                    </p:set>
                                    <p:animEffect filter="fade" transition="in">
                                      <p:cBhvr>
                                        <p:cTn id="11" dur="1000"/>
                                        <p:tgtEl>
                                          <p:spTgt spid="977"/>
                                        </p:tgtEl>
                                      </p:cBhvr>
                                    </p:animEffect>
                                  </p:childTnLst>
                                </p:cTn>
                              </p:par>
                            </p:childTnLst>
                          </p:cTn>
                        </p:par>
                        <p:par>
                          <p:cTn id="12" fill="hold">
                            <p:stCondLst>
                              <p:cond delay="3500"/>
                            </p:stCondLst>
                            <p:childTnLst>
                              <p:par>
                                <p:cTn id="13" nodeType="afterEffect" presetClass="entr" presetSubtype="0" presetID="10" grpId="3" fill="hold">
                                  <p:stCondLst>
                                    <p:cond delay="0"/>
                                  </p:stCondLst>
                                  <p:iterate type="el" backwards="0">
                                    <p:tmAbs val="0"/>
                                  </p:iterate>
                                  <p:childTnLst>
                                    <p:set>
                                      <p:cBhvr>
                                        <p:cTn id="14" fill="hold"/>
                                        <p:tgtEl>
                                          <p:spTgt spid="978"/>
                                        </p:tgtEl>
                                        <p:attrNameLst>
                                          <p:attrName>style.visibility</p:attrName>
                                        </p:attrNameLst>
                                      </p:cBhvr>
                                      <p:to>
                                        <p:strVal val="visible"/>
                                      </p:to>
                                    </p:set>
                                    <p:animEffect filter="fade" transition="in">
                                      <p:cBhvr>
                                        <p:cTn id="15" dur="1000"/>
                                        <p:tgtEl>
                                          <p:spTgt spid="978"/>
                                        </p:tgtEl>
                                      </p:cBhvr>
                                    </p:animEffect>
                                  </p:childTnLst>
                                </p:cTn>
                              </p:par>
                            </p:childTnLst>
                          </p:cTn>
                        </p:par>
                        <p:par>
                          <p:cTn id="16" fill="hold">
                            <p:stCondLst>
                              <p:cond delay="4500"/>
                            </p:stCondLst>
                            <p:childTnLst>
                              <p:par>
                                <p:cTn id="17" nodeType="afterEffect" presetClass="entr" presetSubtype="0" presetID="10" grpId="4" fill="hold">
                                  <p:stCondLst>
                                    <p:cond delay="0"/>
                                  </p:stCondLst>
                                  <p:iterate type="el" backwards="0">
                                    <p:tmAbs val="0"/>
                                  </p:iterate>
                                  <p:childTnLst>
                                    <p:set>
                                      <p:cBhvr>
                                        <p:cTn id="18" fill="hold"/>
                                        <p:tgtEl>
                                          <p:spTgt spid="979"/>
                                        </p:tgtEl>
                                        <p:attrNameLst>
                                          <p:attrName>style.visibility</p:attrName>
                                        </p:attrNameLst>
                                      </p:cBhvr>
                                      <p:to>
                                        <p:strVal val="visible"/>
                                      </p:to>
                                    </p:set>
                                    <p:animEffect filter="fade" transition="in">
                                      <p:cBhvr>
                                        <p:cTn id="19" dur="1000"/>
                                        <p:tgtEl>
                                          <p:spTgt spid="979"/>
                                        </p:tgtEl>
                                      </p:cBhvr>
                                    </p:animEffect>
                                  </p:childTnLst>
                                </p:cTn>
                              </p:par>
                            </p:childTnLst>
                          </p:cTn>
                        </p:par>
                        <p:par>
                          <p:cTn id="20" fill="hold">
                            <p:stCondLst>
                              <p:cond delay="5500"/>
                            </p:stCondLst>
                            <p:childTnLst>
                              <p:par>
                                <p:cTn id="21" nodeType="afterEffect" presetClass="entr" presetSubtype="0" presetID="10" grpId="5" fill="hold">
                                  <p:stCondLst>
                                    <p:cond delay="0"/>
                                  </p:stCondLst>
                                  <p:iterate type="el" backwards="0">
                                    <p:tmAbs val="0"/>
                                  </p:iterate>
                                  <p:childTnLst>
                                    <p:set>
                                      <p:cBhvr>
                                        <p:cTn id="22" fill="hold"/>
                                        <p:tgtEl>
                                          <p:spTgt spid="980"/>
                                        </p:tgtEl>
                                        <p:attrNameLst>
                                          <p:attrName>style.visibility</p:attrName>
                                        </p:attrNameLst>
                                      </p:cBhvr>
                                      <p:to>
                                        <p:strVal val="visible"/>
                                      </p:to>
                                    </p:set>
                                    <p:animEffect filter="fade" transition="in">
                                      <p:cBhvr>
                                        <p:cTn id="23" dur="1000"/>
                                        <p:tgtEl>
                                          <p:spTgt spid="980"/>
                                        </p:tgtEl>
                                      </p:cBhvr>
                                    </p:animEffect>
                                  </p:childTnLst>
                                </p:cTn>
                              </p:par>
                            </p:childTnLst>
                          </p:cTn>
                        </p:par>
                      </p:childTnLst>
                    </p:cTn>
                  </p:par>
                  <p:par>
                    <p:cTn id="24" fill="hold">
                      <p:stCondLst>
                        <p:cond delay="indefinite"/>
                      </p:stCondLst>
                      <p:childTnLst>
                        <p:par>
                          <p:cTn id="25" fill="hold">
                            <p:stCondLst>
                              <p:cond delay="0"/>
                            </p:stCondLst>
                            <p:childTnLst>
                              <p:par>
                                <p:cTn id="26" nodeType="clickEffect" presetClass="entr" presetSubtype="16" presetID="23" grpId="6" fill="hold">
                                  <p:stCondLst>
                                    <p:cond delay="0"/>
                                  </p:stCondLst>
                                  <p:iterate type="el" backwards="0">
                                    <p:tmAbs val="0"/>
                                  </p:iterate>
                                  <p:childTnLst>
                                    <p:set>
                                      <p:cBhvr>
                                        <p:cTn id="27" fill="hold"/>
                                        <p:tgtEl>
                                          <p:spTgt spid="981"/>
                                        </p:tgtEl>
                                        <p:attrNameLst>
                                          <p:attrName>style.visibility</p:attrName>
                                        </p:attrNameLst>
                                      </p:cBhvr>
                                      <p:to>
                                        <p:strVal val="visible"/>
                                      </p:to>
                                    </p:set>
                                    <p:anim calcmode="lin" valueType="num">
                                      <p:cBhvr>
                                        <p:cTn id="28" dur="1000" fill="hold"/>
                                        <p:tgtEl>
                                          <p:spTgt spid="981"/>
                                        </p:tgtEl>
                                        <p:attrNameLst>
                                          <p:attrName>ppt_w</p:attrName>
                                        </p:attrNameLst>
                                      </p:cBhvr>
                                      <p:tavLst>
                                        <p:tav tm="0">
                                          <p:val>
                                            <p:fltVal val="0"/>
                                          </p:val>
                                        </p:tav>
                                        <p:tav tm="100000">
                                          <p:val>
                                            <p:strVal val="#ppt_w"/>
                                          </p:val>
                                        </p:tav>
                                      </p:tavLst>
                                    </p:anim>
                                    <p:anim calcmode="lin" valueType="num">
                                      <p:cBhvr>
                                        <p:cTn id="29" dur="1000" fill="hold"/>
                                        <p:tgtEl>
                                          <p:spTgt spid="9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1" grpId="6"/>
      <p:bldP build="whole" bldLvl="1" animBg="1" rev="0" advAuto="0" spid="977" grpId="2"/>
      <p:bldP build="whole" bldLvl="1" animBg="1" rev="0" advAuto="0" spid="976" grpId="1"/>
      <p:bldP build="whole" bldLvl="1" animBg="1" rev="0" advAuto="0" spid="978" grpId="3"/>
      <p:bldP build="whole" bldLvl="1" animBg="1" rev="0" advAuto="0" spid="979" grpId="4"/>
      <p:bldP build="whole" bldLvl="1" animBg="1" rev="0" advAuto="0" spid="980" grpId="5"/>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88" name="Group 988"/>
          <p:cNvGrpSpPr/>
          <p:nvPr/>
        </p:nvGrpSpPr>
        <p:grpSpPr>
          <a:xfrm>
            <a:off x="2923866" y="1603021"/>
            <a:ext cx="8794038" cy="10287961"/>
            <a:chOff x="0" y="0"/>
            <a:chExt cx="8794036" cy="10287960"/>
          </a:xfrm>
        </p:grpSpPr>
        <p:sp>
          <p:nvSpPr>
            <p:cNvPr id="985" name="Shape 985"/>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86" name="image139.png"/>
            <p:cNvPicPr/>
            <p:nvPr/>
          </p:nvPicPr>
          <p:blipFill>
            <a:blip r:embed="rId2">
              <a:extLst/>
            </a:blip>
            <a:stretch>
              <a:fillRect/>
            </a:stretch>
          </p:blipFill>
          <p:spPr>
            <a:xfrm>
              <a:off x="2473634" y="7596013"/>
              <a:ext cx="3860801" cy="1862667"/>
            </a:xfrm>
            <a:prstGeom prst="rect">
              <a:avLst/>
            </a:prstGeom>
            <a:ln w="12700" cap="flat">
              <a:noFill/>
              <a:miter lim="400000"/>
            </a:ln>
            <a:effectLst/>
          </p:spPr>
        </p:pic>
        <p:sp>
          <p:nvSpPr>
            <p:cNvPr id="987" name="Shape 987"/>
            <p:cNvSpPr/>
            <p:nvPr/>
          </p:nvSpPr>
          <p:spPr>
            <a:xfrm>
              <a:off x="577101" y="611013"/>
              <a:ext cx="7857068" cy="4496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3600">
                  <a:solidFill>
                    <a:srgbClr val="1C7B70"/>
                  </a:solidFill>
                  <a:latin typeface="Arial Bold"/>
                  <a:ea typeface="Arial Bold"/>
                  <a:cs typeface="Arial Bold"/>
                  <a:sym typeface="Arial Bold"/>
                </a:rPr>
                <a:t>“IaaS without PaaS capabilities becoming a dying breed.</a:t>
              </a:r>
              <a:endParaRPr sz="3600">
                <a:solidFill>
                  <a:srgbClr val="1C7B70"/>
                </a:solidFill>
                <a:latin typeface="Arial Bold"/>
                <a:ea typeface="Arial Bold"/>
                <a:cs typeface="Arial Bold"/>
                <a:sym typeface="Arial Bold"/>
              </a:endParaRPr>
            </a:p>
            <a:p>
              <a:pPr lvl="0" algn="l" defTabSz="914400">
                <a:defRPr sz="1800"/>
              </a:pPr>
              <a:endParaRPr sz="3600">
                <a:solidFill>
                  <a:srgbClr val="00685D"/>
                </a:solidFill>
                <a:latin typeface="Arial Bold"/>
                <a:ea typeface="Arial Bold"/>
                <a:cs typeface="Arial Bold"/>
                <a:sym typeface="Arial Bold"/>
              </a:endParaRPr>
            </a:p>
            <a:p>
              <a:pPr lvl="0" algn="l" defTabSz="914400">
                <a:defRPr sz="1800"/>
              </a:pPr>
              <a:r>
                <a:rPr sz="3600">
                  <a:latin typeface="Arial"/>
                  <a:ea typeface="Arial"/>
                  <a:cs typeface="Arial"/>
                  <a:sym typeface="Arial"/>
                </a:rPr>
                <a:t>In 2014…IaaS providers with no PaaS services…and no ecosystem of developers will go the way of the dodo bird.”</a:t>
              </a:r>
              <a:endParaRPr sz="3600">
                <a:latin typeface="Arial"/>
                <a:ea typeface="Arial"/>
                <a:cs typeface="Arial"/>
                <a:sym typeface="Arial"/>
              </a:endParaRPr>
            </a:p>
          </p:txBody>
        </p:sp>
      </p:grpSp>
      <p:grpSp>
        <p:nvGrpSpPr>
          <p:cNvPr id="992" name="Group 992"/>
          <p:cNvGrpSpPr/>
          <p:nvPr/>
        </p:nvGrpSpPr>
        <p:grpSpPr>
          <a:xfrm>
            <a:off x="12948343" y="1603021"/>
            <a:ext cx="8794038" cy="10287961"/>
            <a:chOff x="0" y="0"/>
            <a:chExt cx="8794036" cy="10287960"/>
          </a:xfrm>
        </p:grpSpPr>
        <p:sp>
          <p:nvSpPr>
            <p:cNvPr id="989" name="Shape 989"/>
            <p:cNvSpPr/>
            <p:nvPr/>
          </p:nvSpPr>
          <p:spPr>
            <a:xfrm>
              <a:off x="0" y="0"/>
              <a:ext cx="8794037" cy="10287961"/>
            </a:xfrm>
            <a:prstGeom prst="roundRect">
              <a:avLst>
                <a:gd name="adj" fmla="val 948"/>
              </a:avLst>
            </a:prstGeom>
            <a:gradFill flip="none" rotWithShape="1">
              <a:gsLst>
                <a:gs pos="0">
                  <a:srgbClr val="D9D9D9"/>
                </a:gs>
                <a:gs pos="100000">
                  <a:srgbClr val="FFFFFF">
                    <a:alpha val="0"/>
                  </a:srgbClr>
                </a:gs>
              </a:gsLst>
              <a:lin ang="5400000" scaled="0"/>
            </a:gradFill>
            <a:ln w="25400" cap="flat">
              <a:solidFill>
                <a:srgbClr val="00685D"/>
              </a:solidFill>
              <a:prstDash val="solid"/>
              <a:bevel/>
            </a:ln>
            <a:effectLst/>
          </p:spPr>
          <p:txBody>
            <a:bodyPr wrap="square" lIns="121919" tIns="121919" rIns="121919" bIns="121919" numCol="1" anchor="t">
              <a:noAutofit/>
            </a:bodyPr>
            <a:lstStyle/>
            <a:p>
              <a:pPr lvl="0" defTabSz="914400">
                <a:defRPr sz="3200">
                  <a:solidFill>
                    <a:srgbClr val="FFFFFF"/>
                  </a:solidFill>
                  <a:latin typeface="Arial"/>
                  <a:ea typeface="Arial"/>
                  <a:cs typeface="Arial"/>
                  <a:sym typeface="Arial"/>
                </a:defRPr>
              </a:pPr>
            </a:p>
          </p:txBody>
        </p:sp>
        <p:pic>
          <p:nvPicPr>
            <p:cNvPr id="990" name="image140.png"/>
            <p:cNvPicPr/>
            <p:nvPr/>
          </p:nvPicPr>
          <p:blipFill>
            <a:blip r:embed="rId3">
              <a:extLst/>
            </a:blip>
            <a:stretch>
              <a:fillRect/>
            </a:stretch>
          </p:blipFill>
          <p:spPr>
            <a:xfrm>
              <a:off x="3193357" y="7540979"/>
              <a:ext cx="2349500" cy="2349502"/>
            </a:xfrm>
            <a:prstGeom prst="rect">
              <a:avLst/>
            </a:prstGeom>
            <a:ln w="12700" cap="flat">
              <a:noFill/>
              <a:miter lim="400000"/>
            </a:ln>
            <a:effectLst/>
          </p:spPr>
        </p:pic>
        <p:sp>
          <p:nvSpPr>
            <p:cNvPr id="991" name="Shape 991"/>
            <p:cNvSpPr/>
            <p:nvPr/>
          </p:nvSpPr>
          <p:spPr>
            <a:xfrm>
              <a:off x="331624" y="611013"/>
              <a:ext cx="8102601" cy="6172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3600">
                  <a:solidFill>
                    <a:srgbClr val="1C7B70"/>
                  </a:solidFill>
                  <a:latin typeface="Arial Bold"/>
                  <a:ea typeface="Arial Bold"/>
                  <a:cs typeface="Arial Bold"/>
                  <a:sym typeface="Arial Bold"/>
                </a:rPr>
                <a:t>“The single most powerful thing you can do this year is to enable your developers with a fast and flexible PaaS.</a:t>
              </a:r>
              <a:endParaRPr sz="3600">
                <a:solidFill>
                  <a:srgbClr val="1C7B70"/>
                </a:solidFill>
                <a:latin typeface="Arial Bold"/>
                <a:ea typeface="Arial Bold"/>
                <a:cs typeface="Arial Bold"/>
                <a:sym typeface="Arial Bold"/>
              </a:endParaRPr>
            </a:p>
            <a:p>
              <a:pPr lvl="0" algn="l" defTabSz="914400">
                <a:defRPr sz="1800"/>
              </a:pPr>
              <a:r>
                <a:rPr sz="4200">
                  <a:solidFill>
                    <a:srgbClr val="00685D"/>
                  </a:solidFill>
                  <a:latin typeface="Arial"/>
                  <a:ea typeface="Arial"/>
                  <a:cs typeface="Arial"/>
                  <a:sym typeface="Arial"/>
                </a:rPr>
                <a:t> </a:t>
              </a:r>
              <a:endParaRPr sz="4200">
                <a:solidFill>
                  <a:srgbClr val="00685D"/>
                </a:solidFill>
                <a:latin typeface="Arial"/>
                <a:ea typeface="Arial"/>
                <a:cs typeface="Arial"/>
                <a:sym typeface="Arial"/>
              </a:endParaRPr>
            </a:p>
            <a:p>
              <a:pPr lvl="0" algn="l" defTabSz="914400">
                <a:defRPr sz="1800"/>
              </a:pPr>
              <a:r>
                <a:rPr sz="3600">
                  <a:latin typeface="Arial"/>
                  <a:ea typeface="Arial"/>
                  <a:cs typeface="Arial"/>
                  <a:sym typeface="Arial"/>
                </a:rPr>
                <a:t>Cloud Foundry fits the bill nicely, and the ease of deployment is the same whether you're deploying a Node.js prototype or a Java project with scads of external services.”</a:t>
              </a:r>
              <a:endParaRPr sz="3600">
                <a:latin typeface="Arial"/>
                <a:ea typeface="Arial"/>
                <a:cs typeface="Arial"/>
                <a:sym typeface="Arial"/>
              </a:endParaRPr>
            </a:p>
          </p:txBody>
        </p:sp>
      </p:grpSp>
    </p:spTree>
  </p:cSld>
  <p:clrMapOvr>
    <a:masterClrMapping/>
  </p:clrMapOvr>
  <p:transition spd="med"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spd="med"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38" name="Group 338"/>
          <p:cNvGrpSpPr/>
          <p:nvPr/>
        </p:nvGrpSpPr>
        <p:grpSpPr>
          <a:xfrm>
            <a:off x="994835" y="2349501"/>
            <a:ext cx="7222068" cy="9850969"/>
            <a:chOff x="1" y="0"/>
            <a:chExt cx="7222066" cy="9850968"/>
          </a:xfrm>
        </p:grpSpPr>
        <p:grpSp>
          <p:nvGrpSpPr>
            <p:cNvPr id="330" name="Group 330"/>
            <p:cNvGrpSpPr/>
            <p:nvPr/>
          </p:nvGrpSpPr>
          <p:grpSpPr>
            <a:xfrm>
              <a:off x="723897" y="-1"/>
              <a:ext cx="2391834" cy="817040"/>
              <a:chOff x="0" y="0"/>
              <a:chExt cx="2391832" cy="817038"/>
            </a:xfrm>
          </p:grpSpPr>
          <p:sp>
            <p:nvSpPr>
              <p:cNvPr id="328" name="Shape 328"/>
              <p:cNvSpPr/>
              <p:nvPr/>
            </p:nvSpPr>
            <p:spPr>
              <a:xfrm>
                <a:off x="0" y="80437"/>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29" name="Shape 329"/>
              <p:cNvSpPr/>
              <p:nvPr/>
            </p:nvSpPr>
            <p:spPr>
              <a:xfrm>
                <a:off x="677333" y="-1"/>
                <a:ext cx="1037169"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sz="2600">
                    <a:solidFill>
                      <a:srgbClr val="FFFFFF"/>
                    </a:solidFill>
                    <a:latin typeface="Arial Bold"/>
                    <a:ea typeface="Arial Bold"/>
                    <a:cs typeface="Arial Bold"/>
                    <a:sym typeface="Arial Bold"/>
                  </a:defRPr>
                </a:lvl1pPr>
              </a:lstStyle>
              <a:p>
                <a:pPr lvl="0">
                  <a:defRPr sz="1800">
                    <a:solidFill>
                      <a:srgbClr val="000000"/>
                    </a:solidFill>
                  </a:defRPr>
                </a:pPr>
                <a:r>
                  <a:rPr sz="2600">
                    <a:solidFill>
                      <a:srgbClr val="FFFFFF"/>
                    </a:solidFill>
                  </a:rPr>
                  <a:t>1st</a:t>
                </a:r>
              </a:p>
            </p:txBody>
          </p:sp>
        </p:grpSp>
        <p:grpSp>
          <p:nvGrpSpPr>
            <p:cNvPr id="337" name="Group 337"/>
            <p:cNvGrpSpPr/>
            <p:nvPr/>
          </p:nvGrpSpPr>
          <p:grpSpPr>
            <a:xfrm>
              <a:off x="1" y="196469"/>
              <a:ext cx="7222067" cy="9654500"/>
              <a:chOff x="1" y="0"/>
              <a:chExt cx="7222066" cy="9654499"/>
            </a:xfrm>
          </p:grpSpPr>
          <p:sp>
            <p:nvSpPr>
              <p:cNvPr id="331" name="Shape 331"/>
              <p:cNvSpPr/>
              <p:nvPr/>
            </p:nvSpPr>
            <p:spPr>
              <a:xfrm>
                <a:off x="1" y="377730"/>
                <a:ext cx="7222068" cy="92767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 y="0"/>
                    </a:moveTo>
                    <a:cubicBezTo>
                      <a:pt x="338" y="0"/>
                      <a:pt x="0" y="263"/>
                      <a:pt x="0" y="588"/>
                    </a:cubicBezTo>
                    <a:lnTo>
                      <a:pt x="0" y="21012"/>
                    </a:lnTo>
                    <a:cubicBezTo>
                      <a:pt x="0" y="21337"/>
                      <a:pt x="338" y="21600"/>
                      <a:pt x="755" y="21600"/>
                    </a:cubicBezTo>
                    <a:lnTo>
                      <a:pt x="20845" y="21600"/>
                    </a:lnTo>
                    <a:cubicBezTo>
                      <a:pt x="21262" y="21600"/>
                      <a:pt x="21600" y="21337"/>
                      <a:pt x="21600" y="21012"/>
                    </a:cubicBezTo>
                    <a:lnTo>
                      <a:pt x="21600" y="588"/>
                    </a:lnTo>
                    <a:cubicBezTo>
                      <a:pt x="21600" y="263"/>
                      <a:pt x="21262" y="0"/>
                      <a:pt x="20845" y="0"/>
                    </a:cubicBezTo>
                    <a:close/>
                  </a:path>
                </a:pathLst>
              </a:custGeom>
              <a:gradFill flip="none" rotWithShape="1">
                <a:gsLst>
                  <a:gs pos="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pic>
            <p:nvPicPr>
              <p:cNvPr id="332" name="image8.png"/>
              <p:cNvPicPr/>
              <p:nvPr/>
            </p:nvPicPr>
            <p:blipFill>
              <a:blip r:embed="rId2">
                <a:extLst/>
              </a:blip>
              <a:stretch>
                <a:fillRect/>
              </a:stretch>
            </p:blipFill>
            <p:spPr>
              <a:xfrm>
                <a:off x="3959843" y="-1"/>
                <a:ext cx="2904318" cy="2172779"/>
              </a:xfrm>
              <a:prstGeom prst="rect">
                <a:avLst/>
              </a:prstGeom>
              <a:ln w="12700" cap="flat">
                <a:noFill/>
                <a:miter lim="400000"/>
              </a:ln>
              <a:effectLst/>
            </p:spPr>
          </p:pic>
          <p:sp>
            <p:nvSpPr>
              <p:cNvPr id="333" name="Shape 333"/>
              <p:cNvSpPr/>
              <p:nvPr/>
            </p:nvSpPr>
            <p:spPr>
              <a:xfrm>
                <a:off x="469897" y="446997"/>
                <a:ext cx="3213102"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cap="small" sz="3400">
                    <a:solidFill>
                      <a:srgbClr val="008881"/>
                    </a:solidFill>
                    <a:latin typeface="Arial Bold"/>
                    <a:ea typeface="Arial Bold"/>
                    <a:cs typeface="Arial Bold"/>
                    <a:sym typeface="Arial Bold"/>
                  </a:defRPr>
                </a:lvl1pPr>
              </a:lstStyle>
              <a:p>
                <a:pPr lvl="0">
                  <a:defRPr cap="none" sz="1800">
                    <a:solidFill>
                      <a:srgbClr val="000000"/>
                    </a:solidFill>
                  </a:defRPr>
                </a:pPr>
                <a:r>
                  <a:rPr cap="small" sz="3400">
                    <a:solidFill>
                      <a:srgbClr val="008881"/>
                    </a:solidFill>
                  </a:rPr>
                  <a:t>Mainframe</a:t>
                </a:r>
              </a:p>
            </p:txBody>
          </p:sp>
          <p:sp>
            <p:nvSpPr>
              <p:cNvPr id="334" name="Shape 334"/>
              <p:cNvSpPr/>
              <p:nvPr/>
            </p:nvSpPr>
            <p:spPr>
              <a:xfrm>
                <a:off x="283811" y="2928273"/>
                <a:ext cx="4065116" cy="20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4200">
                    <a:solidFill>
                      <a:srgbClr val="595959"/>
                    </a:solidFill>
                    <a:latin typeface="Arial"/>
                    <a:ea typeface="Arial"/>
                    <a:cs typeface="Arial"/>
                    <a:sym typeface="Arial"/>
                  </a:defRPr>
                </a:lvl1pPr>
              </a:lstStyle>
              <a:p>
                <a:pPr lvl="0">
                  <a:defRPr sz="1800">
                    <a:solidFill>
                      <a:srgbClr val="000000"/>
                    </a:solidFill>
                  </a:defRPr>
                </a:pPr>
                <a:r>
                  <a:rPr sz="4200">
                    <a:solidFill>
                      <a:srgbClr val="595959"/>
                    </a:solidFill>
                  </a:rPr>
                  <a:t>Automation of financial accounts</a:t>
                </a:r>
              </a:p>
            </p:txBody>
          </p:sp>
          <p:sp>
            <p:nvSpPr>
              <p:cNvPr id="335" name="Shape 335"/>
              <p:cNvSpPr/>
              <p:nvPr/>
            </p:nvSpPr>
            <p:spPr>
              <a:xfrm>
                <a:off x="283795" y="8130410"/>
                <a:ext cx="339933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Mainframes</a:t>
                </a:r>
              </a:p>
            </p:txBody>
          </p:sp>
          <p:sp>
            <p:nvSpPr>
              <p:cNvPr id="336" name="Shape 336"/>
              <p:cNvSpPr/>
              <p:nvPr/>
            </p:nvSpPr>
            <p:spPr>
              <a:xfrm>
                <a:off x="283795" y="6593332"/>
                <a:ext cx="1910127"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ISAM</a:t>
                </a:r>
              </a:p>
            </p:txBody>
          </p:sp>
        </p:grpSp>
      </p:grpSp>
      <p:grpSp>
        <p:nvGrpSpPr>
          <p:cNvPr id="349" name="Group 349"/>
          <p:cNvGrpSpPr/>
          <p:nvPr/>
        </p:nvGrpSpPr>
        <p:grpSpPr>
          <a:xfrm>
            <a:off x="16327970" y="2015066"/>
            <a:ext cx="8056029" cy="10185402"/>
            <a:chOff x="2" y="0"/>
            <a:chExt cx="8056027" cy="10185400"/>
          </a:xfrm>
        </p:grpSpPr>
        <p:grpSp>
          <p:nvGrpSpPr>
            <p:cNvPr id="346" name="Group 346"/>
            <p:cNvGrpSpPr/>
            <p:nvPr/>
          </p:nvGrpSpPr>
          <p:grpSpPr>
            <a:xfrm>
              <a:off x="2" y="-1"/>
              <a:ext cx="7807626" cy="10185402"/>
              <a:chOff x="2" y="0"/>
              <a:chExt cx="7807625" cy="10185400"/>
            </a:xfrm>
          </p:grpSpPr>
          <p:grpSp>
            <p:nvGrpSpPr>
              <p:cNvPr id="341" name="Group 341"/>
              <p:cNvGrpSpPr/>
              <p:nvPr/>
            </p:nvGrpSpPr>
            <p:grpSpPr>
              <a:xfrm>
                <a:off x="681565" y="334435"/>
                <a:ext cx="2391830" cy="817031"/>
                <a:chOff x="0" y="0"/>
                <a:chExt cx="2391829" cy="817029"/>
              </a:xfrm>
            </p:grpSpPr>
            <p:sp>
              <p:nvSpPr>
                <p:cNvPr id="339" name="Shape 339"/>
                <p:cNvSpPr/>
                <p:nvPr/>
              </p:nvSpPr>
              <p:spPr>
                <a:xfrm>
                  <a:off x="0" y="80430"/>
                  <a:ext cx="2391830" cy="736600"/>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40" name="Shape 340"/>
                <p:cNvSpPr/>
                <p:nvPr/>
              </p:nvSpPr>
              <p:spPr>
                <a:xfrm>
                  <a:off x="668867" y="0"/>
                  <a:ext cx="1054102"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sz="2600">
                      <a:solidFill>
                        <a:srgbClr val="FFFFFF"/>
                      </a:solidFill>
                      <a:latin typeface="Arial Bold"/>
                      <a:ea typeface="Arial Bold"/>
                      <a:cs typeface="Arial Bold"/>
                      <a:sym typeface="Arial Bold"/>
                    </a:defRPr>
                  </a:lvl1pPr>
                </a:lstStyle>
                <a:p>
                  <a:pPr lvl="0">
                    <a:defRPr sz="1800">
                      <a:solidFill>
                        <a:srgbClr val="000000"/>
                      </a:solidFill>
                    </a:defRPr>
                  </a:pPr>
                  <a:r>
                    <a:rPr sz="2600">
                      <a:solidFill>
                        <a:srgbClr val="FFFFFF"/>
                      </a:solidFill>
                    </a:rPr>
                    <a:t>3rd</a:t>
                  </a:r>
                </a:p>
              </p:txBody>
            </p:sp>
          </p:grpSp>
          <p:sp>
            <p:nvSpPr>
              <p:cNvPr id="342" name="Shape 342"/>
              <p:cNvSpPr/>
              <p:nvPr/>
            </p:nvSpPr>
            <p:spPr>
              <a:xfrm flipH="1" rot="16200000">
                <a:off x="-1026581" y="1936750"/>
                <a:ext cx="9275235" cy="7222068"/>
              </a:xfrm>
              <a:prstGeom prst="roundRect">
                <a:avLst>
                  <a:gd name="adj" fmla="val 1311"/>
                </a:avLst>
              </a:prstGeom>
              <a:gradFill flip="none" rotWithShape="1">
                <a:gsLst>
                  <a:gs pos="0">
                    <a:srgbClr val="BFBFBF"/>
                  </a:gs>
                  <a:gs pos="26000">
                    <a:srgbClr val="BFBFBF"/>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43" name="Shape 343"/>
              <p:cNvSpPr/>
              <p:nvPr/>
            </p:nvSpPr>
            <p:spPr>
              <a:xfrm>
                <a:off x="406399" y="982132"/>
                <a:ext cx="3695697" cy="725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cap="small" sz="3400">
                    <a:solidFill>
                      <a:srgbClr val="008881"/>
                    </a:solidFill>
                    <a:latin typeface="Arial Bold"/>
                    <a:ea typeface="Arial Bold"/>
                    <a:cs typeface="Arial Bold"/>
                    <a:sym typeface="Arial Bold"/>
                  </a:defRPr>
                </a:lvl1pPr>
              </a:lstStyle>
              <a:p>
                <a:pPr lvl="0">
                  <a:defRPr cap="none" sz="1800">
                    <a:solidFill>
                      <a:srgbClr val="000000"/>
                    </a:solidFill>
                  </a:defRPr>
                </a:pPr>
                <a:r>
                  <a:rPr cap="small" sz="3400">
                    <a:solidFill>
                      <a:srgbClr val="008881"/>
                    </a:solidFill>
                  </a:rPr>
                  <a:t>CLOUD</a:t>
                </a:r>
              </a:p>
            </p:txBody>
          </p:sp>
          <p:sp>
            <p:nvSpPr>
              <p:cNvPr id="344" name="Shape 344"/>
              <p:cNvSpPr/>
              <p:nvPr/>
            </p:nvSpPr>
            <p:spPr>
              <a:xfrm>
                <a:off x="287963" y="2502529"/>
                <a:ext cx="6390716" cy="3280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New Experiences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Biz Models</a:t>
                </a:r>
                <a:endParaRPr sz="4200">
                  <a:solidFill>
                    <a:srgbClr val="595959"/>
                  </a:solidFill>
                  <a:latin typeface="Arial"/>
                  <a:ea typeface="Arial"/>
                  <a:cs typeface="Arial"/>
                  <a:sym typeface="Arial"/>
                </a:endParaRPr>
              </a:p>
              <a:p>
                <a:pPr lvl="0" algn="l" defTabSz="914400">
                  <a:defRPr sz="1800"/>
                </a:pPr>
                <a:r>
                  <a:rPr sz="4200">
                    <a:solidFill>
                      <a:srgbClr val="595959"/>
                    </a:solidFill>
                    <a:latin typeface="Arial"/>
                    <a:ea typeface="Arial"/>
                    <a:cs typeface="Arial"/>
                    <a:sym typeface="Arial"/>
                  </a:rPr>
                  <a:t>New Needs (</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IoT</a:t>
                </a:r>
                <a:r>
                  <a:rPr sz="4200">
                    <a:solidFill>
                      <a:srgbClr val="595959"/>
                    </a:solidFill>
                    <a:latin typeface="Arial"/>
                    <a:ea typeface="Arial"/>
                    <a:cs typeface="Arial"/>
                    <a:sym typeface="Arial"/>
                  </a:rPr>
                  <a:t>”</a:t>
                </a:r>
                <a:r>
                  <a:rPr sz="4200">
                    <a:solidFill>
                      <a:srgbClr val="595959"/>
                    </a:solidFill>
                    <a:latin typeface="Arial"/>
                    <a:ea typeface="Arial"/>
                    <a:cs typeface="Arial"/>
                    <a:sym typeface="Arial"/>
                  </a:rPr>
                  <a:t>)</a:t>
                </a:r>
                <a:endParaRPr sz="4200">
                  <a:solidFill>
                    <a:srgbClr val="595959"/>
                  </a:solidFill>
                  <a:latin typeface="Arial"/>
                  <a:ea typeface="Arial"/>
                  <a:cs typeface="Arial"/>
                  <a:sym typeface="Arial"/>
                </a:endParaRPr>
              </a:p>
              <a:p>
                <a:pPr lvl="0" algn="l" defTabSz="914400">
                  <a:defRPr sz="1800"/>
                </a:pPr>
                <a:r>
                  <a:rPr sz="2800">
                    <a:solidFill>
                      <a:srgbClr val="595959"/>
                    </a:solidFill>
                    <a:latin typeface="Arial"/>
                    <a:ea typeface="Arial"/>
                    <a:cs typeface="Arial"/>
                    <a:sym typeface="Arial"/>
                  </a:rPr>
                  <a:t>pioneered by new </a:t>
                </a:r>
                <a:r>
                  <a:rPr sz="2800">
                    <a:latin typeface="Arial Bold"/>
                    <a:ea typeface="Arial Bold"/>
                    <a:cs typeface="Arial Bold"/>
                    <a:sym typeface="Arial Bold"/>
                  </a:rPr>
                  <a:t>Consumer </a:t>
                </a:r>
                <a:br>
                  <a:rPr sz="2800">
                    <a:latin typeface="Arial Bold"/>
                    <a:ea typeface="Arial Bold"/>
                    <a:cs typeface="Arial Bold"/>
                    <a:sym typeface="Arial Bold"/>
                  </a:rPr>
                </a:br>
                <a:r>
                  <a:rPr sz="2800">
                    <a:latin typeface="Arial Bold"/>
                    <a:ea typeface="Arial Bold"/>
                    <a:cs typeface="Arial Bold"/>
                    <a:sym typeface="Arial Bold"/>
                  </a:rPr>
                  <a:t>Internet giants</a:t>
                </a:r>
                <a:r>
                  <a:rPr sz="2800">
                    <a:solidFill>
                      <a:srgbClr val="595959"/>
                    </a:solidFill>
                    <a:latin typeface="Arial"/>
                    <a:ea typeface="Arial"/>
                    <a:cs typeface="Arial"/>
                    <a:sym typeface="Arial"/>
                  </a:rPr>
                  <a:t> – requires a new Application  &amp; Data Fabrics</a:t>
                </a:r>
              </a:p>
            </p:txBody>
          </p:sp>
          <p:pic>
            <p:nvPicPr>
              <p:cNvPr id="345" name="image9.png"/>
              <p:cNvPicPr/>
              <p:nvPr/>
            </p:nvPicPr>
            <p:blipFill>
              <a:blip r:embed="rId3">
                <a:extLst/>
              </a:blip>
              <a:stretch>
                <a:fillRect/>
              </a:stretch>
            </p:blipFill>
            <p:spPr>
              <a:xfrm>
                <a:off x="4014059" y="-1"/>
                <a:ext cx="3793569" cy="2556506"/>
              </a:xfrm>
              <a:prstGeom prst="rect">
                <a:avLst/>
              </a:prstGeom>
              <a:ln w="12700" cap="flat">
                <a:noFill/>
                <a:miter lim="400000"/>
              </a:ln>
              <a:effectLst/>
            </p:spPr>
          </p:pic>
        </p:grpSp>
        <p:sp>
          <p:nvSpPr>
            <p:cNvPr id="347" name="Shape 347"/>
            <p:cNvSpPr/>
            <p:nvPr/>
          </p:nvSpPr>
          <p:spPr>
            <a:xfrm>
              <a:off x="359681" y="8418062"/>
              <a:ext cx="7696350"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3600">
                  <a:solidFill>
                    <a:srgbClr val="4D4D4D"/>
                  </a:solidFill>
                  <a:latin typeface="Arial"/>
                  <a:ea typeface="Arial"/>
                  <a:cs typeface="Arial"/>
                  <a:sym typeface="Arial"/>
                </a:rPr>
                <a:t>Cloud-Enabled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Resources</a:t>
              </a:r>
            </a:p>
          </p:txBody>
        </p:sp>
        <p:sp>
          <p:nvSpPr>
            <p:cNvPr id="348" name="Shape 348"/>
            <p:cNvSpPr/>
            <p:nvPr/>
          </p:nvSpPr>
          <p:spPr>
            <a:xfrm>
              <a:off x="359681" y="7123831"/>
              <a:ext cx="7696350"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algn="l" defTabSz="914400">
                <a:defRPr sz="3600">
                  <a:solidFill>
                    <a:srgbClr val="4D4D4D"/>
                  </a:solidFill>
                  <a:latin typeface="Arial"/>
                  <a:ea typeface="Arial"/>
                  <a:cs typeface="Arial"/>
                  <a:sym typeface="Arial"/>
                </a:defRPr>
              </a:lvl1pPr>
            </a:lstStyle>
            <a:p>
              <a:pPr lvl="0">
                <a:defRPr sz="1800">
                  <a:solidFill>
                    <a:srgbClr val="000000"/>
                  </a:solidFill>
                </a:defRPr>
              </a:pPr>
              <a:r>
                <a:rPr sz="3600">
                  <a:solidFill>
                    <a:srgbClr val="4D4D4D"/>
                  </a:solidFill>
                </a:rPr>
                <a:t>New Data-fabrics</a:t>
              </a:r>
            </a:p>
          </p:txBody>
        </p:sp>
      </p:grpSp>
      <p:grpSp>
        <p:nvGrpSpPr>
          <p:cNvPr id="361" name="Group 361"/>
          <p:cNvGrpSpPr/>
          <p:nvPr/>
        </p:nvGrpSpPr>
        <p:grpSpPr>
          <a:xfrm>
            <a:off x="8674099" y="2302933"/>
            <a:ext cx="7222070" cy="9897532"/>
            <a:chOff x="0" y="0"/>
            <a:chExt cx="7222068" cy="9897531"/>
          </a:xfrm>
        </p:grpSpPr>
        <p:grpSp>
          <p:nvGrpSpPr>
            <p:cNvPr id="359" name="Group 359"/>
            <p:cNvGrpSpPr/>
            <p:nvPr/>
          </p:nvGrpSpPr>
          <p:grpSpPr>
            <a:xfrm>
              <a:off x="-1" y="46568"/>
              <a:ext cx="7222069" cy="9850964"/>
              <a:chOff x="0" y="-13"/>
              <a:chExt cx="7222068" cy="9850962"/>
            </a:xfrm>
          </p:grpSpPr>
          <p:grpSp>
            <p:nvGrpSpPr>
              <p:cNvPr id="352" name="Group 352"/>
              <p:cNvGrpSpPr/>
              <p:nvPr/>
            </p:nvGrpSpPr>
            <p:grpSpPr>
              <a:xfrm>
                <a:off x="681566" y="-14"/>
                <a:ext cx="2391833" cy="817036"/>
                <a:chOff x="0" y="-13"/>
                <a:chExt cx="2391832" cy="817034"/>
              </a:xfrm>
            </p:grpSpPr>
            <p:sp>
              <p:nvSpPr>
                <p:cNvPr id="350" name="Shape 350"/>
                <p:cNvSpPr/>
                <p:nvPr/>
              </p:nvSpPr>
              <p:spPr>
                <a:xfrm>
                  <a:off x="0" y="80420"/>
                  <a:ext cx="2391833" cy="736602"/>
                </a:xfrm>
                <a:prstGeom prst="roundRect">
                  <a:avLst>
                    <a:gd name="adj" fmla="val 6250"/>
                  </a:avLst>
                </a:prstGeom>
                <a:solidFill>
                  <a:srgbClr val="33928A"/>
                </a:solidFill>
                <a:ln w="12700" cap="flat">
                  <a:noFill/>
                  <a:miter lim="400000"/>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1" name="Shape 351"/>
                <p:cNvSpPr/>
                <p:nvPr/>
              </p:nvSpPr>
              <p:spPr>
                <a:xfrm>
                  <a:off x="630768" y="-14"/>
                  <a:ext cx="1291166" cy="626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sz="2600">
                      <a:solidFill>
                        <a:srgbClr val="FFFFFF"/>
                      </a:solidFill>
                      <a:latin typeface="Arial Bold"/>
                      <a:ea typeface="Arial Bold"/>
                      <a:cs typeface="Arial Bold"/>
                      <a:sym typeface="Arial Bold"/>
                    </a:defRPr>
                  </a:lvl1pPr>
                </a:lstStyle>
                <a:p>
                  <a:pPr lvl="0">
                    <a:defRPr sz="1800">
                      <a:solidFill>
                        <a:srgbClr val="000000"/>
                      </a:solidFill>
                    </a:defRPr>
                  </a:pPr>
                  <a:r>
                    <a:rPr sz="2600">
                      <a:solidFill>
                        <a:srgbClr val="FFFFFF"/>
                      </a:solidFill>
                    </a:rPr>
                    <a:t>2nd</a:t>
                  </a:r>
                </a:p>
              </p:txBody>
            </p:sp>
          </p:grpSp>
          <p:grpSp>
            <p:nvGrpSpPr>
              <p:cNvPr id="358" name="Group 358"/>
              <p:cNvGrpSpPr/>
              <p:nvPr/>
            </p:nvGrpSpPr>
            <p:grpSpPr>
              <a:xfrm>
                <a:off x="-1" y="575717"/>
                <a:ext cx="7222069" cy="9275233"/>
                <a:chOff x="0" y="0"/>
                <a:chExt cx="7222068" cy="9275231"/>
              </a:xfrm>
            </p:grpSpPr>
            <p:sp>
              <p:nvSpPr>
                <p:cNvPr id="353" name="Shape 353"/>
                <p:cNvSpPr/>
                <p:nvPr/>
              </p:nvSpPr>
              <p:spPr>
                <a:xfrm flipH="1" rot="16200000">
                  <a:off x="-1026583" y="1026582"/>
                  <a:ext cx="9275233" cy="7222068"/>
                </a:xfrm>
                <a:prstGeom prst="roundRect">
                  <a:avLst>
                    <a:gd name="adj" fmla="val 1311"/>
                  </a:avLst>
                </a:prstGeom>
                <a:gradFill flip="none" rotWithShape="1">
                  <a:gsLst>
                    <a:gs pos="0">
                      <a:srgbClr val="AFDCE5"/>
                    </a:gs>
                    <a:gs pos="26000">
                      <a:srgbClr val="AFDCE5"/>
                    </a:gs>
                    <a:gs pos="100000">
                      <a:srgbClr val="FFFFFF"/>
                    </a:gs>
                  </a:gsLst>
                  <a:lin ang="0" scaled="0"/>
                </a:gradFill>
                <a:ln w="25400" cap="flat">
                  <a:solidFill>
                    <a:srgbClr val="33928A"/>
                  </a:solidFill>
                  <a:prstDash val="solid"/>
                  <a:round/>
                </a:ln>
                <a:effectLst/>
              </p:spPr>
              <p:txBody>
                <a:bodyPr wrap="square" lIns="121919" tIns="121919" rIns="121919" bIns="121919" numCol="1" anchor="ctr">
                  <a:noAutofit/>
                </a:bodyPr>
                <a:lstStyle/>
                <a:p>
                  <a:pPr lvl="0" algn="l" defTabSz="914400">
                    <a:defRPr sz="4800">
                      <a:solidFill>
                        <a:srgbClr val="4D4D4D"/>
                      </a:solidFill>
                      <a:latin typeface="Arial"/>
                      <a:ea typeface="Arial"/>
                      <a:cs typeface="Arial"/>
                      <a:sym typeface="Arial"/>
                    </a:defRPr>
                  </a:pPr>
                </a:p>
              </p:txBody>
            </p:sp>
            <p:sp>
              <p:nvSpPr>
                <p:cNvPr id="354" name="Shape 354"/>
                <p:cNvSpPr/>
                <p:nvPr/>
              </p:nvSpPr>
              <p:spPr>
                <a:xfrm>
                  <a:off x="406400" y="71968"/>
                  <a:ext cx="4042830" cy="12203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cap="small" sz="3400">
                      <a:solidFill>
                        <a:srgbClr val="008881"/>
                      </a:solidFill>
                      <a:latin typeface="Arial Bold"/>
                      <a:ea typeface="Arial Bold"/>
                      <a:cs typeface="Arial Bold"/>
                      <a:sym typeface="Arial Bold"/>
                    </a:rPr>
                    <a:t>Client-Server</a:t>
                  </a:r>
                  <a:endParaRPr cap="small" sz="3400">
                    <a:solidFill>
                      <a:srgbClr val="008881"/>
                    </a:solidFill>
                    <a:latin typeface="Arial Bold"/>
                    <a:ea typeface="Arial Bold"/>
                    <a:cs typeface="Arial Bold"/>
                    <a:sym typeface="Arial Bold"/>
                  </a:endParaRPr>
                </a:p>
                <a:p>
                  <a:pPr lvl="0" algn="l" defTabSz="914400">
                    <a:defRPr sz="1800"/>
                  </a:pPr>
                  <a:r>
                    <a:rPr cap="small" sz="3400">
                      <a:solidFill>
                        <a:srgbClr val="008881"/>
                      </a:solidFill>
                      <a:latin typeface="Arial Bold"/>
                      <a:ea typeface="Arial Bold"/>
                      <a:cs typeface="Arial Bold"/>
                      <a:sym typeface="Arial Bold"/>
                    </a:rPr>
                    <a:t>&amp; Web</a:t>
                  </a:r>
                </a:p>
              </p:txBody>
            </p:sp>
            <p:sp>
              <p:nvSpPr>
                <p:cNvPr id="355" name="Shape 355"/>
                <p:cNvSpPr/>
                <p:nvPr/>
              </p:nvSpPr>
              <p:spPr>
                <a:xfrm>
                  <a:off x="266774" y="2548639"/>
                  <a:ext cx="6728505" cy="2055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200">
                      <a:solidFill>
                        <a:srgbClr val="595959"/>
                      </a:solidFill>
                      <a:latin typeface="Arial"/>
                      <a:ea typeface="Arial"/>
                      <a:cs typeface="Arial"/>
                      <a:sym typeface="Arial"/>
                    </a:rPr>
                    <a:t>Automation of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most paper processes: </a:t>
                  </a:r>
                  <a:br>
                    <a:rPr sz="4200">
                      <a:solidFill>
                        <a:srgbClr val="595959"/>
                      </a:solidFill>
                      <a:latin typeface="Arial"/>
                      <a:ea typeface="Arial"/>
                      <a:cs typeface="Arial"/>
                      <a:sym typeface="Arial"/>
                    </a:rPr>
                  </a:br>
                  <a:r>
                    <a:rPr sz="4200">
                      <a:solidFill>
                        <a:srgbClr val="595959"/>
                      </a:solidFill>
                      <a:latin typeface="Arial"/>
                      <a:ea typeface="Arial"/>
                      <a:cs typeface="Arial"/>
                      <a:sym typeface="Arial"/>
                    </a:rPr>
                    <a:t>ERP, CRM, Email, …</a:t>
                  </a:r>
                </a:p>
              </p:txBody>
            </p:sp>
            <p:sp>
              <p:nvSpPr>
                <p:cNvPr id="356" name="Shape 356"/>
                <p:cNvSpPr/>
                <p:nvPr/>
              </p:nvSpPr>
              <p:spPr>
                <a:xfrm>
                  <a:off x="555539" y="6010623"/>
                  <a:ext cx="3296908" cy="12956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Relational </a:t>
                  </a:r>
                  <a:br>
                    <a:rPr sz="3600">
                      <a:solidFill>
                        <a:srgbClr val="4D4D4D"/>
                      </a:solidFill>
                      <a:latin typeface="Arial"/>
                      <a:ea typeface="Arial"/>
                      <a:cs typeface="Arial"/>
                      <a:sym typeface="Arial"/>
                    </a:rPr>
                  </a:br>
                  <a:r>
                    <a:rPr sz="3600">
                      <a:solidFill>
                        <a:srgbClr val="4D4D4D"/>
                      </a:solidFill>
                      <a:latin typeface="Arial"/>
                      <a:ea typeface="Arial"/>
                      <a:cs typeface="Arial"/>
                      <a:sym typeface="Arial"/>
                    </a:rPr>
                    <a:t>Databases</a:t>
                  </a:r>
                </a:p>
              </p:txBody>
            </p:sp>
            <p:sp>
              <p:nvSpPr>
                <p:cNvPr id="357" name="Shape 357"/>
                <p:cNvSpPr/>
                <p:nvPr/>
              </p:nvSpPr>
              <p:spPr>
                <a:xfrm>
                  <a:off x="579218" y="7921435"/>
                  <a:ext cx="3297196" cy="762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defRPr sz="1800"/>
                  </a:pPr>
                  <a:r>
                    <a:rPr sz="3600">
                      <a:solidFill>
                        <a:srgbClr val="4D4D4D"/>
                      </a:solidFill>
                      <a:latin typeface="Arial"/>
                      <a:ea typeface="Arial"/>
                      <a:cs typeface="Arial"/>
                      <a:sym typeface="Arial"/>
                    </a:rPr>
                    <a:t>Mini</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 &amp; PC</a:t>
                  </a:r>
                  <a:r>
                    <a:rPr sz="3600">
                      <a:solidFill>
                        <a:srgbClr val="4D4D4D"/>
                      </a:solidFill>
                      <a:latin typeface="Arial"/>
                      <a:ea typeface="Arial"/>
                      <a:cs typeface="Arial"/>
                      <a:sym typeface="Arial"/>
                    </a:rPr>
                    <a:t>’</a:t>
                  </a:r>
                  <a:r>
                    <a:rPr sz="3600">
                      <a:solidFill>
                        <a:srgbClr val="4D4D4D"/>
                      </a:solidFill>
                      <a:latin typeface="Arial"/>
                      <a:ea typeface="Arial"/>
                      <a:cs typeface="Arial"/>
                      <a:sym typeface="Arial"/>
                    </a:rPr>
                    <a:t>s</a:t>
                  </a:r>
                </a:p>
              </p:txBody>
            </p:sp>
          </p:grpSp>
        </p:grpSp>
        <p:pic>
          <p:nvPicPr>
            <p:cNvPr id="360" name="image10.png"/>
            <p:cNvPicPr/>
            <p:nvPr/>
          </p:nvPicPr>
          <p:blipFill>
            <a:blip r:embed="rId4">
              <a:extLst/>
            </a:blip>
            <a:stretch>
              <a:fillRect/>
            </a:stretch>
          </p:blipFill>
          <p:spPr>
            <a:xfrm>
              <a:off x="5175884" y="0"/>
              <a:ext cx="1764319" cy="3080989"/>
            </a:xfrm>
            <a:prstGeom prst="rect">
              <a:avLst/>
            </a:prstGeom>
            <a:ln w="12700" cap="flat">
              <a:noFill/>
              <a:miter lim="400000"/>
            </a:ln>
            <a:effectLst/>
          </p:spPr>
        </p:pic>
      </p:grpSp>
      <p:sp>
        <p:nvSpPr>
          <p:cNvPr id="362" name="Shape 362"/>
          <p:cNvSpPr/>
          <p:nvPr/>
        </p:nvSpPr>
        <p:spPr>
          <a:xfrm>
            <a:off x="948266" y="8657168"/>
            <a:ext cx="22893868" cy="4233"/>
          </a:xfrm>
          <a:prstGeom prst="line">
            <a:avLst/>
          </a:prstGeom>
          <a:ln w="101600">
            <a:solidFill>
              <a:srgbClr val="FFFFFF"/>
            </a:solidFill>
            <a:round/>
          </a:ln>
        </p:spPr>
        <p:txBody>
          <a:bodyPr lIns="121919" tIns="121919" rIns="121919" bIns="121919"/>
          <a:lstStyle/>
          <a:p>
            <a:pPr lvl="0" algn="l" defTabSz="457200">
              <a:defRPr sz="3200">
                <a:latin typeface="Helvetica"/>
                <a:ea typeface="Helvetica"/>
                <a:cs typeface="Helvetica"/>
                <a:sym typeface="Helvetica"/>
              </a:defRPr>
            </a:pPr>
          </a:p>
        </p:txBody>
      </p:sp>
      <p:grpSp>
        <p:nvGrpSpPr>
          <p:cNvPr id="365" name="Group 365"/>
          <p:cNvGrpSpPr/>
          <p:nvPr/>
        </p:nvGrpSpPr>
        <p:grpSpPr>
          <a:xfrm>
            <a:off x="12796204" y="4517597"/>
            <a:ext cx="7739621" cy="5238964"/>
            <a:chOff x="0" y="0"/>
            <a:chExt cx="7739619" cy="5238963"/>
          </a:xfrm>
        </p:grpSpPr>
        <p:sp>
          <p:nvSpPr>
            <p:cNvPr id="363" name="Shape 363"/>
            <p:cNvSpPr/>
            <p:nvPr/>
          </p:nvSpPr>
          <p:spPr>
            <a:xfrm>
              <a:off x="0" y="0"/>
              <a:ext cx="7739620" cy="5238964"/>
            </a:xfrm>
            <a:prstGeom prst="rightArrow">
              <a:avLst>
                <a:gd name="adj1" fmla="val 50000"/>
                <a:gd name="adj2" fmla="val 18750"/>
              </a:avLst>
            </a:prstGeom>
            <a:solidFill>
              <a:srgbClr val="FFFFFF"/>
            </a:solidFill>
            <a:ln w="25400" cap="flat">
              <a:solidFill>
                <a:srgbClr val="A6A6A6"/>
              </a:solidFill>
              <a:prstDash val="solid"/>
              <a:bevel/>
              <a:tailEnd type="triangle" w="med" len="med"/>
            </a:ln>
            <a:effectLst>
              <a:outerShdw sx="100000" sy="100000" kx="0" ky="0" algn="b" rotWithShape="0" blurRad="127000" dist="101600" dir="2700000">
                <a:srgbClr val="000000">
                  <a:alpha val="35000"/>
                </a:srgbClr>
              </a:outerShdw>
            </a:effectLst>
          </p:spPr>
          <p:txBody>
            <a:bodyPr wrap="square" lIns="121919" tIns="121919" rIns="121919" bIns="121919" numCol="1" anchor="ctr">
              <a:noAutofit/>
            </a:bodyPr>
            <a:lstStyle/>
            <a:p>
              <a:pPr lvl="0" defTabSz="914400">
                <a:defRPr sz="4800">
                  <a:solidFill>
                    <a:srgbClr val="005D7A"/>
                  </a:solidFill>
                  <a:latin typeface="Arial Bold"/>
                  <a:ea typeface="Arial Bold"/>
                  <a:cs typeface="Arial Bold"/>
                  <a:sym typeface="Arial Bold"/>
                </a:defRPr>
              </a:pPr>
            </a:p>
          </p:txBody>
        </p:sp>
        <p:sp>
          <p:nvSpPr>
            <p:cNvPr id="364" name="Shape 364"/>
            <p:cNvSpPr/>
            <p:nvPr/>
          </p:nvSpPr>
          <p:spPr>
            <a:xfrm>
              <a:off x="0" y="1459783"/>
              <a:ext cx="6429878" cy="2319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914400">
                <a:defRPr sz="4800">
                  <a:solidFill>
                    <a:srgbClr val="005D7A"/>
                  </a:solidFill>
                  <a:latin typeface="Arial Bold"/>
                  <a:ea typeface="Arial Bold"/>
                  <a:cs typeface="Arial Bold"/>
                  <a:sym typeface="Arial Bold"/>
                </a:defRPr>
              </a:lvl1pPr>
            </a:lstStyle>
            <a:p>
              <a:pPr lvl="0">
                <a:defRPr sz="1800">
                  <a:solidFill>
                    <a:srgbClr val="000000"/>
                  </a:solidFill>
                </a:defRPr>
              </a:pPr>
              <a:r>
                <a:rPr sz="4800">
                  <a:solidFill>
                    <a:srgbClr val="005D7A"/>
                  </a:solidFill>
                </a:rPr>
                <a:t>$1+ Trillion of IT Spend over coming 10 years</a:t>
              </a:r>
            </a:p>
          </p:txBody>
        </p:sp>
      </p:grpSp>
      <p:sp>
        <p:nvSpPr>
          <p:cNvPr id="366" name="Shape 366"/>
          <p:cNvSpPr/>
          <p:nvPr>
            <p:ph type="title" idx="4294967295"/>
          </p:nvPr>
        </p:nvSpPr>
        <p:spPr>
          <a:xfrm>
            <a:off x="11567252" y="535433"/>
            <a:ext cx="12188502" cy="1227668"/>
          </a:xfrm>
          <a:prstGeom prst="rect">
            <a:avLst/>
          </a:prstGeom>
        </p:spPr>
        <p:txBody>
          <a:bodyPr>
            <a:normAutofit fontScale="100000" lnSpcReduction="0"/>
          </a:bodyPr>
          <a:lstStyle>
            <a:lvl1pPr algn="ctr" defTabSz="817244">
              <a:lnSpc>
                <a:spcPct val="100000"/>
              </a:lnSpc>
              <a:defRPr cap="small" sz="4950">
                <a:solidFill>
                  <a:srgbClr val="53585F"/>
                </a:solidFill>
                <a:uFillTx/>
                <a:latin typeface="+mn-lt"/>
                <a:ea typeface="+mn-ea"/>
                <a:cs typeface="+mn-cs"/>
                <a:sym typeface="Helvetica Light"/>
              </a:defRPr>
            </a:lvl1pPr>
          </a:lstStyle>
          <a:p>
            <a:pPr lvl="0">
              <a:defRPr cap="none" sz="1800">
                <a:solidFill>
                  <a:srgbClr val="000000"/>
                </a:solidFill>
              </a:defRPr>
            </a:pPr>
            <a:r>
              <a:rPr cap="small" sz="4950">
                <a:solidFill>
                  <a:srgbClr val="53585F"/>
                </a:solidFill>
              </a:rPr>
              <a:t>The Shift to the 3rd Generation Platform</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365"/>
                                        </p:tgtEl>
                                        <p:attrNameLst>
                                          <p:attrName>style.visibility</p:attrName>
                                        </p:attrNameLst>
                                      </p:cBhvr>
                                      <p:to>
                                        <p:strVal val="visible"/>
                                      </p:to>
                                    </p:set>
                                    <p:animEffect filter="fade" transition="in">
                                      <p:cBhvr>
                                        <p:cTn id="7" dur="5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nvSpPr>
        <p:spPr>
          <a:xfrm>
            <a:off x="5960642" y="2869778"/>
            <a:ext cx="3980735" cy="173650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spcBef>
                <a:spcPts val="600"/>
              </a:spcBef>
              <a:defRPr sz="10600">
                <a:solidFill>
                  <a:srgbClr val="FFFFFF"/>
                </a:solidFill>
                <a:latin typeface="Arial"/>
                <a:ea typeface="Arial"/>
                <a:cs typeface="Arial"/>
                <a:sym typeface="Arial"/>
              </a:defRPr>
            </a:lvl1pPr>
          </a:lstStyle>
          <a:p>
            <a:pPr lvl="0">
              <a:defRPr sz="1800">
                <a:solidFill>
                  <a:srgbClr val="000000"/>
                </a:solidFill>
              </a:defRPr>
            </a:pPr>
            <a:r>
              <a:rPr sz="10600">
                <a:solidFill>
                  <a:srgbClr val="FFFFFF"/>
                </a:solidFill>
              </a:rPr>
              <a:t>Cloud</a:t>
            </a:r>
          </a:p>
        </p:txBody>
      </p:sp>
      <p:grpSp>
        <p:nvGrpSpPr>
          <p:cNvPr id="373" name="Group 373"/>
          <p:cNvGrpSpPr/>
          <p:nvPr/>
        </p:nvGrpSpPr>
        <p:grpSpPr>
          <a:xfrm>
            <a:off x="1422399" y="2844799"/>
            <a:ext cx="21286311" cy="5791201"/>
            <a:chOff x="0" y="0"/>
            <a:chExt cx="21286310" cy="5791200"/>
          </a:xfrm>
        </p:grpSpPr>
        <p:pic>
          <p:nvPicPr>
            <p:cNvPr id="369" name="image7.png" descr="C:\Documents and Settings\Jennifer Lockhart\My Documents\Work_Art and Graphics\Photos\Home\iStock_000008400474Medium.jpg"/>
            <p:cNvPicPr/>
            <p:nvPr/>
          </p:nvPicPr>
          <p:blipFill>
            <a:blip r:embed="rId3">
              <a:extLst/>
            </a:blip>
            <a:stretch>
              <a:fillRect/>
            </a:stretch>
          </p:blipFill>
          <p:spPr>
            <a:xfrm>
              <a:off x="0" y="0"/>
              <a:ext cx="21286311" cy="5791200"/>
            </a:xfrm>
            <a:prstGeom prst="rect">
              <a:avLst/>
            </a:prstGeom>
            <a:ln w="12700" cap="flat">
              <a:noFill/>
              <a:miter lim="400000"/>
            </a:ln>
            <a:effectLst/>
          </p:spPr>
        </p:pic>
        <p:pic>
          <p:nvPicPr>
            <p:cNvPr id="370" name="image8.png"/>
            <p:cNvPicPr/>
            <p:nvPr/>
          </p:nvPicPr>
          <p:blipFill>
            <a:blip r:embed="rId4">
              <a:extLst/>
            </a:blip>
            <a:stretch>
              <a:fillRect/>
            </a:stretch>
          </p:blipFill>
          <p:spPr>
            <a:xfrm>
              <a:off x="1502721" y="3227064"/>
              <a:ext cx="7043134" cy="856096"/>
            </a:xfrm>
            <a:prstGeom prst="rect">
              <a:avLst/>
            </a:prstGeom>
            <a:ln w="12700" cap="flat">
              <a:noFill/>
              <a:miter lim="400000"/>
            </a:ln>
            <a:effectLst/>
          </p:spPr>
        </p:pic>
        <p:pic>
          <p:nvPicPr>
            <p:cNvPr id="371" name="image9.png" descr="http://panpa.org.au/directory/wp-content/uploads/2011/03/WSJA_logo_4C_2009-small.jpg"/>
            <p:cNvPicPr/>
            <p:nvPr/>
          </p:nvPicPr>
          <p:blipFill>
            <a:blip r:embed="rId5">
              <a:extLst/>
            </a:blip>
            <a:stretch>
              <a:fillRect/>
            </a:stretch>
          </p:blipFill>
          <p:spPr>
            <a:xfrm>
              <a:off x="2862028" y="704344"/>
              <a:ext cx="15219634" cy="992045"/>
            </a:xfrm>
            <a:prstGeom prst="rect">
              <a:avLst/>
            </a:prstGeom>
            <a:ln w="12700" cap="flat">
              <a:noFill/>
              <a:miter lim="400000"/>
            </a:ln>
            <a:effectLst/>
          </p:spPr>
        </p:pic>
        <p:pic>
          <p:nvPicPr>
            <p:cNvPr id="372" name="image10.png"/>
            <p:cNvPicPr/>
            <p:nvPr/>
          </p:nvPicPr>
          <p:blipFill>
            <a:blip r:embed="rId6">
              <a:extLst/>
            </a:blip>
            <a:srcRect l="0" t="30325" r="0" b="0"/>
            <a:stretch>
              <a:fillRect/>
            </a:stretch>
          </p:blipFill>
          <p:spPr>
            <a:xfrm>
              <a:off x="876566" y="2052123"/>
              <a:ext cx="18462779" cy="1263138"/>
            </a:xfrm>
            <a:prstGeom prst="rect">
              <a:avLst/>
            </a:prstGeom>
            <a:ln w="12700" cap="flat">
              <a:noFill/>
              <a:miter lim="400000"/>
            </a:ln>
            <a:effectLst/>
          </p:spPr>
        </p:pic>
      </p:grpSp>
      <p:sp>
        <p:nvSpPr>
          <p:cNvPr id="374" name="Shape 374"/>
          <p:cNvSpPr/>
          <p:nvPr>
            <p:ph type="title" idx="4294967295"/>
          </p:nvPr>
        </p:nvSpPr>
        <p:spPr>
          <a:xfrm>
            <a:off x="15039564" y="867834"/>
            <a:ext cx="8366537"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Do We See Happening?</a:t>
            </a:r>
          </a:p>
        </p:txBody>
      </p:sp>
      <p:sp>
        <p:nvSpPr>
          <p:cNvPr id="375" name="Shape 375"/>
          <p:cNvSpPr/>
          <p:nvPr/>
        </p:nvSpPr>
        <p:spPr>
          <a:xfrm>
            <a:off x="2535555" y="9088562"/>
            <a:ext cx="19312891" cy="1244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7500"/>
            </a:lvl1pPr>
          </a:lstStyle>
          <a:p>
            <a:pPr lvl="0">
              <a:defRPr sz="1800"/>
            </a:pPr>
            <a:r>
              <a:rPr sz="7500"/>
              <a:t>You are either building a software business…</a:t>
            </a:r>
          </a:p>
        </p:txBody>
      </p:sp>
      <p:sp>
        <p:nvSpPr>
          <p:cNvPr id="376" name="Shape 376"/>
          <p:cNvSpPr/>
          <p:nvPr/>
        </p:nvSpPr>
        <p:spPr>
          <a:xfrm>
            <a:off x="5415502" y="10747625"/>
            <a:ext cx="13552996" cy="1397001"/>
          </a:xfrm>
          <a:prstGeom prst="rect">
            <a:avLst/>
          </a:prstGeom>
          <a:ln w="12700">
            <a:miter lim="400000"/>
          </a:ln>
          <a:effectLst>
            <a:outerShdw sx="100000" sy="100000" kx="0" ky="0" algn="b" rotWithShape="0" blurRad="190500" dist="165100" dir="0">
              <a:srgbClr val="861001"/>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8500"/>
            </a:lvl1pPr>
          </a:lstStyle>
          <a:p>
            <a:pPr lvl="0">
              <a:defRPr sz="1800"/>
            </a:pPr>
            <a:r>
              <a:rPr sz="8500"/>
              <a:t>or losing to someone who is</a:t>
            </a: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375"/>
                                        </p:tgtEl>
                                        <p:attrNameLst>
                                          <p:attrName>style.visibility</p:attrName>
                                        </p:attrNameLst>
                                      </p:cBhvr>
                                      <p:to>
                                        <p:strVal val="visible"/>
                                      </p:to>
                                    </p:set>
                                    <p:animEffect filter="dissolve" transition="in">
                                      <p:cBhvr>
                                        <p:cTn id="7" dur="10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32" presetID="23" grpId="2" fill="hold">
                                  <p:stCondLst>
                                    <p:cond delay="0"/>
                                  </p:stCondLst>
                                  <p:iterate type="el" backwards="0">
                                    <p:tmAbs val="0"/>
                                  </p:iterate>
                                  <p:childTnLst>
                                    <p:set>
                                      <p:cBhvr>
                                        <p:cTn id="11" fill="hold"/>
                                        <p:tgtEl>
                                          <p:spTgt spid="376"/>
                                        </p:tgtEl>
                                        <p:attrNameLst>
                                          <p:attrName>style.visibility</p:attrName>
                                        </p:attrNameLst>
                                      </p:cBhvr>
                                      <p:to>
                                        <p:strVal val="visible"/>
                                      </p:to>
                                    </p:set>
                                    <p:anim calcmode="lin" valueType="num">
                                      <p:cBhvr>
                                        <p:cTn id="12" dur="2000" fill="hold"/>
                                        <p:tgtEl>
                                          <p:spTgt spid="376"/>
                                        </p:tgtEl>
                                        <p:attrNameLst>
                                          <p:attrName>ppt_w</p:attrName>
                                        </p:attrNameLst>
                                      </p:cBhvr>
                                      <p:tavLst>
                                        <p:tav tm="0">
                                          <p:val>
                                            <p:fltVal val="0"/>
                                          </p:val>
                                        </p:tav>
                                        <p:tav tm="100000">
                                          <p:val>
                                            <p:strVal val="#ppt_w"/>
                                          </p:val>
                                        </p:tav>
                                      </p:tavLst>
                                    </p:anim>
                                    <p:anim calcmode="lin" valueType="num">
                                      <p:cBhvr>
                                        <p:cTn id="13" dur="2000" fill="hold"/>
                                        <p:tgtEl>
                                          <p:spTgt spid="3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6" grpId="2"/>
      <p:bldP build="whole" bldLvl="1" animBg="1" rev="0" advAuto="0" spid="375"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0" name="image15.png"/>
          <p:cNvPicPr/>
          <p:nvPr/>
        </p:nvPicPr>
        <p:blipFill>
          <a:blip r:embed="rId2">
            <a:extLst/>
          </a:blip>
          <a:stretch>
            <a:fillRect/>
          </a:stretch>
        </p:blipFill>
        <p:spPr>
          <a:xfrm>
            <a:off x="2167466" y="3611034"/>
            <a:ext cx="4334934" cy="1858433"/>
          </a:xfrm>
          <a:prstGeom prst="rect">
            <a:avLst/>
          </a:prstGeom>
          <a:ln w="12700">
            <a:miter lim="400000"/>
          </a:ln>
        </p:spPr>
      </p:pic>
      <p:pic>
        <p:nvPicPr>
          <p:cNvPr id="381" name="image16.png"/>
          <p:cNvPicPr/>
          <p:nvPr/>
        </p:nvPicPr>
        <p:blipFill>
          <a:blip r:embed="rId3">
            <a:extLst/>
          </a:blip>
          <a:stretch>
            <a:fillRect/>
          </a:stretch>
        </p:blipFill>
        <p:spPr>
          <a:xfrm>
            <a:off x="2357967" y="8106834"/>
            <a:ext cx="3738033" cy="2010833"/>
          </a:xfrm>
          <a:prstGeom prst="rect">
            <a:avLst/>
          </a:prstGeom>
          <a:ln w="12700">
            <a:miter lim="400000"/>
          </a:ln>
        </p:spPr>
      </p:pic>
      <p:sp>
        <p:nvSpPr>
          <p:cNvPr id="382" name="Shape 382"/>
          <p:cNvSpPr/>
          <p:nvPr/>
        </p:nvSpPr>
        <p:spPr>
          <a:xfrm>
            <a:off x="461434" y="5482168"/>
            <a:ext cx="7700433"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$3.5B valuation</a:t>
            </a:r>
            <a:endParaRPr sz="4200">
              <a:solidFill>
                <a:srgbClr val="808080"/>
              </a:solidFill>
              <a:latin typeface="Arial"/>
              <a:ea typeface="Arial"/>
              <a:cs typeface="Arial"/>
              <a:sym typeface="Arial"/>
            </a:endParaRPr>
          </a:p>
          <a:p>
            <a:pPr lvl="0" defTabSz="914400">
              <a:defRPr sz="1800"/>
            </a:pPr>
            <a:r>
              <a:rPr sz="4200">
                <a:solidFill>
                  <a:srgbClr val="808080"/>
                </a:solidFill>
                <a:latin typeface="Arial Bold"/>
                <a:ea typeface="Arial Bold"/>
                <a:cs typeface="Arial Bold"/>
                <a:sym typeface="Arial Bold"/>
              </a:rPr>
              <a:t>Financial Services </a:t>
            </a:r>
          </a:p>
        </p:txBody>
      </p:sp>
      <p:sp>
        <p:nvSpPr>
          <p:cNvPr id="383" name="Shape 383"/>
          <p:cNvSpPr/>
          <p:nvPr/>
        </p:nvSpPr>
        <p:spPr>
          <a:xfrm>
            <a:off x="1083732" y="10206567"/>
            <a:ext cx="6455836"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$3.5B valuation</a:t>
            </a:r>
            <a:endParaRPr sz="3600">
              <a:solidFill>
                <a:srgbClr val="808080"/>
              </a:solidFill>
              <a:latin typeface="Arial"/>
              <a:ea typeface="Arial"/>
              <a:cs typeface="Arial"/>
              <a:sym typeface="Arial"/>
            </a:endParaRPr>
          </a:p>
          <a:p>
            <a:pPr lvl="0" defTabSz="914400">
              <a:defRPr sz="1800"/>
            </a:pPr>
            <a:r>
              <a:rPr sz="3600">
                <a:solidFill>
                  <a:srgbClr val="808080"/>
                </a:solidFill>
                <a:latin typeface="Arial Bold"/>
                <a:ea typeface="Arial Bold"/>
                <a:cs typeface="Arial Bold"/>
                <a:sym typeface="Arial Bold"/>
              </a:rPr>
              <a:t>Travel &amp; Hospitality </a:t>
            </a:r>
          </a:p>
        </p:txBody>
      </p:sp>
      <p:pic>
        <p:nvPicPr>
          <p:cNvPr id="384" name="image17.png"/>
          <p:cNvPicPr/>
          <p:nvPr/>
        </p:nvPicPr>
        <p:blipFill>
          <a:blip r:embed="rId4">
            <a:extLst/>
          </a:blip>
          <a:stretch>
            <a:fillRect/>
          </a:stretch>
        </p:blipFill>
        <p:spPr>
          <a:xfrm>
            <a:off x="10782300" y="3674533"/>
            <a:ext cx="2628900" cy="1748369"/>
          </a:xfrm>
          <a:prstGeom prst="rect">
            <a:avLst/>
          </a:prstGeom>
          <a:ln w="12700">
            <a:miter lim="400000"/>
          </a:ln>
        </p:spPr>
      </p:pic>
      <p:sp>
        <p:nvSpPr>
          <p:cNvPr id="385" name="Shape 385"/>
          <p:cNvSpPr/>
          <p:nvPr/>
        </p:nvSpPr>
        <p:spPr>
          <a:xfrm>
            <a:off x="9596967" y="5482168"/>
            <a:ext cx="4995335"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$40B valuation </a:t>
            </a:r>
            <a:endParaRPr sz="4200">
              <a:solidFill>
                <a:srgbClr val="808080"/>
              </a:solidFill>
              <a:latin typeface="Arial"/>
              <a:ea typeface="Arial"/>
              <a:cs typeface="Arial"/>
              <a:sym typeface="Arial"/>
            </a:endParaRPr>
          </a:p>
          <a:p>
            <a:pPr lvl="0" defTabSz="914400">
              <a:defRPr sz="1800"/>
            </a:pPr>
            <a:r>
              <a:rPr sz="4200">
                <a:solidFill>
                  <a:srgbClr val="808080"/>
                </a:solidFill>
                <a:latin typeface="Arial Bold"/>
                <a:ea typeface="Arial Bold"/>
                <a:cs typeface="Arial Bold"/>
                <a:sym typeface="Arial Bold"/>
              </a:rPr>
              <a:t>Transportation</a:t>
            </a:r>
          </a:p>
        </p:txBody>
      </p:sp>
      <p:sp>
        <p:nvSpPr>
          <p:cNvPr id="386" name="Shape 386"/>
          <p:cNvSpPr/>
          <p:nvPr/>
        </p:nvSpPr>
        <p:spPr>
          <a:xfrm>
            <a:off x="8314266" y="10206567"/>
            <a:ext cx="7560735"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808080"/>
                </a:solidFill>
                <a:latin typeface="Arial"/>
                <a:ea typeface="Arial"/>
                <a:cs typeface="Arial"/>
                <a:sym typeface="Arial"/>
              </a:rPr>
              <a:t>$3.2B Acquisition by Google</a:t>
            </a:r>
            <a:endParaRPr sz="3600">
              <a:solidFill>
                <a:srgbClr val="808080"/>
              </a:solidFill>
              <a:latin typeface="Arial"/>
              <a:ea typeface="Arial"/>
              <a:cs typeface="Arial"/>
              <a:sym typeface="Arial"/>
            </a:endParaRPr>
          </a:p>
          <a:p>
            <a:pPr lvl="0" defTabSz="914400">
              <a:defRPr sz="1800"/>
            </a:pPr>
            <a:r>
              <a:rPr sz="3600">
                <a:solidFill>
                  <a:srgbClr val="808080"/>
                </a:solidFill>
                <a:latin typeface="Arial Bold"/>
                <a:ea typeface="Arial Bold"/>
                <a:cs typeface="Arial Bold"/>
                <a:sym typeface="Arial Bold"/>
              </a:rPr>
              <a:t>Home Automation</a:t>
            </a:r>
          </a:p>
        </p:txBody>
      </p:sp>
      <p:sp>
        <p:nvSpPr>
          <p:cNvPr id="387" name="Shape 387"/>
          <p:cNvSpPr/>
          <p:nvPr/>
        </p:nvSpPr>
        <p:spPr>
          <a:xfrm>
            <a:off x="17191567" y="5482168"/>
            <a:ext cx="5418668" cy="144559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4200">
                <a:solidFill>
                  <a:srgbClr val="808080"/>
                </a:solidFill>
                <a:latin typeface="Arial"/>
                <a:ea typeface="Arial"/>
                <a:cs typeface="Arial"/>
                <a:sym typeface="Arial"/>
              </a:rPr>
              <a:t>$26B valuation </a:t>
            </a:r>
            <a:endParaRPr sz="4200">
              <a:solidFill>
                <a:srgbClr val="808080"/>
              </a:solidFill>
              <a:latin typeface="Arial"/>
              <a:ea typeface="Arial"/>
              <a:cs typeface="Arial"/>
              <a:sym typeface="Arial"/>
            </a:endParaRPr>
          </a:p>
          <a:p>
            <a:pPr lvl="0" defTabSz="914400">
              <a:defRPr sz="1800"/>
            </a:pPr>
            <a:r>
              <a:rPr sz="4200">
                <a:solidFill>
                  <a:srgbClr val="808080"/>
                </a:solidFill>
                <a:latin typeface="Arial Bold"/>
                <a:ea typeface="Arial Bold"/>
                <a:cs typeface="Arial Bold"/>
                <a:sym typeface="Arial Bold"/>
              </a:rPr>
              <a:t>Entertainment </a:t>
            </a:r>
          </a:p>
        </p:txBody>
      </p:sp>
      <p:sp>
        <p:nvSpPr>
          <p:cNvPr id="388" name="Shape 388"/>
          <p:cNvSpPr/>
          <p:nvPr/>
        </p:nvSpPr>
        <p:spPr>
          <a:xfrm>
            <a:off x="17098433" y="10248900"/>
            <a:ext cx="5727700" cy="129568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defTabSz="914400">
              <a:defRPr sz="1800"/>
            </a:pPr>
            <a:r>
              <a:rPr sz="3600">
                <a:solidFill>
                  <a:srgbClr val="7F7F7F"/>
                </a:solidFill>
                <a:latin typeface="Arial"/>
                <a:ea typeface="Arial"/>
                <a:cs typeface="Arial"/>
                <a:sym typeface="Arial"/>
              </a:rPr>
              <a:t>$1.1B acquisition </a:t>
            </a:r>
            <a:endParaRPr sz="3600">
              <a:solidFill>
                <a:srgbClr val="7F7F7F"/>
              </a:solidFill>
              <a:latin typeface="Arial"/>
              <a:ea typeface="Arial"/>
              <a:cs typeface="Arial"/>
              <a:sym typeface="Arial"/>
            </a:endParaRPr>
          </a:p>
          <a:p>
            <a:pPr lvl="0" defTabSz="914400">
              <a:defRPr sz="1800"/>
            </a:pPr>
            <a:r>
              <a:rPr sz="3600">
                <a:solidFill>
                  <a:srgbClr val="7F7F7F"/>
                </a:solidFill>
                <a:latin typeface="Arial Bold"/>
                <a:ea typeface="Arial Bold"/>
                <a:cs typeface="Arial Bold"/>
                <a:sym typeface="Arial Bold"/>
              </a:rPr>
              <a:t>Monsanto--Agriculture</a:t>
            </a:r>
          </a:p>
        </p:txBody>
      </p:sp>
      <p:pic>
        <p:nvPicPr>
          <p:cNvPr id="389" name="image18.png" descr="Netflix.png"/>
          <p:cNvPicPr/>
          <p:nvPr/>
        </p:nvPicPr>
        <p:blipFill>
          <a:blip r:embed="rId5">
            <a:extLst/>
          </a:blip>
          <a:stretch>
            <a:fillRect/>
          </a:stretch>
        </p:blipFill>
        <p:spPr>
          <a:xfrm>
            <a:off x="18419235" y="4246034"/>
            <a:ext cx="2899833" cy="880534"/>
          </a:xfrm>
          <a:prstGeom prst="rect">
            <a:avLst/>
          </a:prstGeom>
          <a:ln w="12700">
            <a:miter lim="400000"/>
          </a:ln>
        </p:spPr>
      </p:pic>
      <p:pic>
        <p:nvPicPr>
          <p:cNvPr id="390" name="image19.png"/>
          <p:cNvPicPr/>
          <p:nvPr/>
        </p:nvPicPr>
        <p:blipFill>
          <a:blip r:embed="rId6">
            <a:extLst/>
          </a:blip>
          <a:stretch>
            <a:fillRect/>
          </a:stretch>
        </p:blipFill>
        <p:spPr>
          <a:xfrm>
            <a:off x="9965266" y="7361768"/>
            <a:ext cx="4034370" cy="2696633"/>
          </a:xfrm>
          <a:prstGeom prst="rect">
            <a:avLst/>
          </a:prstGeom>
          <a:ln w="12700">
            <a:miter lim="400000"/>
          </a:ln>
        </p:spPr>
      </p:pic>
      <p:pic>
        <p:nvPicPr>
          <p:cNvPr id="391" name="image20.png"/>
          <p:cNvPicPr/>
          <p:nvPr/>
        </p:nvPicPr>
        <p:blipFill>
          <a:blip r:embed="rId7">
            <a:extLst/>
          </a:blip>
          <a:stretch>
            <a:fillRect/>
          </a:stretch>
        </p:blipFill>
        <p:spPr>
          <a:xfrm>
            <a:off x="17145000" y="8039101"/>
            <a:ext cx="5342467" cy="1761068"/>
          </a:xfrm>
          <a:prstGeom prst="rect">
            <a:avLst/>
          </a:prstGeom>
          <a:ln w="12700">
            <a:miter lim="400000"/>
          </a:ln>
        </p:spPr>
      </p:pic>
      <p:sp>
        <p:nvSpPr>
          <p:cNvPr id="392" name="Shape 392"/>
          <p:cNvSpPr/>
          <p:nvPr>
            <p:ph type="title" idx="4294967295"/>
          </p:nvPr>
        </p:nvSpPr>
        <p:spPr>
          <a:xfrm>
            <a:off x="13995989" y="630405"/>
            <a:ext cx="9671285" cy="1227667"/>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Software is Changing Industries </a:t>
            </a:r>
          </a:p>
        </p:txBody>
      </p:sp>
    </p:spTree>
  </p:cSld>
  <p:clrMapOvr>
    <a:masterClrMapping/>
  </p:clrMapOvr>
  <p:transition spd="slow"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4" name="image5.png"/>
          <p:cNvPicPr/>
          <p:nvPr/>
        </p:nvPicPr>
        <p:blipFill>
          <a:blip r:embed="rId3">
            <a:extLst/>
          </a:blip>
          <a:srcRect l="0" t="0" r="32450" b="33983"/>
          <a:stretch>
            <a:fillRect/>
          </a:stretch>
        </p:blipFill>
        <p:spPr>
          <a:xfrm flipH="1">
            <a:off x="13690702" y="-1"/>
            <a:ext cx="12646477" cy="12347823"/>
          </a:xfrm>
          <a:prstGeom prst="rect">
            <a:avLst/>
          </a:prstGeom>
          <a:ln w="12700">
            <a:miter lim="400000"/>
          </a:ln>
        </p:spPr>
      </p:pic>
      <p:sp>
        <p:nvSpPr>
          <p:cNvPr id="395" name="Shape 395"/>
          <p:cNvSpPr/>
          <p:nvPr/>
        </p:nvSpPr>
        <p:spPr>
          <a:xfrm>
            <a:off x="17691424" y="2219234"/>
            <a:ext cx="3644539" cy="364454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a:solidFill>
              <a:srgbClr val="FFFFFF"/>
            </a:solidFill>
          </a:ln>
          <a:effectLst>
            <a:outerShdw sx="100000" sy="100000" kx="0" ky="0" algn="b" rotWithShape="0" blurRad="469900" dist="0" dir="2700000">
              <a:srgbClr val="000000">
                <a:alpha val="43000"/>
              </a:srgbClr>
            </a:outerShdw>
          </a:effectLst>
        </p:spPr>
        <p:txBody>
          <a:bodyPr lIns="121919" tIns="121919" rIns="121919" bIns="121919" anchor="ctr"/>
          <a:lstStyle/>
          <a:p>
            <a:pPr lvl="0" defTabSz="914400">
              <a:def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defRPr>
            </a:pPr>
          </a:p>
        </p:txBody>
      </p:sp>
      <p:sp>
        <p:nvSpPr>
          <p:cNvPr id="396" name="Shape 396"/>
          <p:cNvSpPr/>
          <p:nvPr/>
        </p:nvSpPr>
        <p:spPr>
          <a:xfrm>
            <a:off x="13660755" y="-1"/>
            <a:ext cx="7630228" cy="12351143"/>
          </a:xfrm>
          <a:prstGeom prst="rect">
            <a:avLst/>
          </a:prstGeom>
          <a:gradFill>
            <a:gsLst>
              <a:gs pos="0">
                <a:srgbClr val="FFFFFF"/>
              </a:gs>
              <a:gs pos="100000">
                <a:srgbClr val="FFFFFF">
                  <a:alpha val="0"/>
                </a:srgbClr>
              </a:gs>
            </a:gsLst>
          </a:gradFill>
          <a:ln w="12700">
            <a:miter lim="400000"/>
          </a:ln>
        </p:spPr>
        <p:txBody>
          <a:bodyPr lIns="121919" tIns="121919" rIns="121919" bIns="121919" anchor="ctr"/>
          <a:lstStyle/>
          <a:p>
            <a:pPr lvl="0" defTabSz="914400">
              <a:defRPr sz="4800">
                <a:solidFill>
                  <a:srgbClr val="FFFFFF"/>
                </a:solidFill>
                <a:latin typeface="Arial"/>
                <a:ea typeface="Arial"/>
                <a:cs typeface="Arial"/>
                <a:sym typeface="Arial"/>
              </a:defRPr>
            </a:pPr>
          </a:p>
        </p:txBody>
      </p:sp>
      <p:grpSp>
        <p:nvGrpSpPr>
          <p:cNvPr id="400" name="Group 400"/>
          <p:cNvGrpSpPr/>
          <p:nvPr/>
        </p:nvGrpSpPr>
        <p:grpSpPr>
          <a:xfrm>
            <a:off x="17571880" y="3313295"/>
            <a:ext cx="5525146" cy="4284129"/>
            <a:chOff x="0" y="0"/>
            <a:chExt cx="5525144" cy="4284128"/>
          </a:xfrm>
        </p:grpSpPr>
        <p:sp>
          <p:nvSpPr>
            <p:cNvPr id="397" name="Shape 397"/>
            <p:cNvSpPr/>
            <p:nvPr/>
          </p:nvSpPr>
          <p:spPr>
            <a:xfrm>
              <a:off x="2008834" y="790981"/>
              <a:ext cx="3470913" cy="349314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sz="4800">
                  <a:solidFill>
                    <a:srgbClr val="FFFFFF"/>
                  </a:solidFill>
                  <a:latin typeface="Arial Bold"/>
                  <a:ea typeface="Arial Bold"/>
                  <a:cs typeface="Arial Bold"/>
                  <a:sym typeface="Arial Bold"/>
                </a:defRPr>
              </a:pPr>
            </a:p>
          </p:txBody>
        </p:sp>
        <p:sp>
          <p:nvSpPr>
            <p:cNvPr id="398" name="Shape 398"/>
            <p:cNvSpPr/>
            <p:nvPr/>
          </p:nvSpPr>
          <p:spPr>
            <a:xfrm>
              <a:off x="2032000" y="2017352"/>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defRPr>
              </a:lvl1pPr>
            </a:lstStyle>
            <a:p>
              <a:pPr lvl="0">
                <a:defRPr sz="1800">
                  <a:solidFill>
                    <a:srgbClr val="000000"/>
                  </a:solidFill>
                  <a:effectLst/>
                </a:defRPr>
              </a:pPr>
              <a:r>
                <a:rPr sz="5200">
                  <a:solidFill>
                    <a:srgbClr val="FFFFFF"/>
                  </a:solidFill>
                  <a:effectLst>
                    <a:outerShdw sx="100000" sy="100000" kx="0" ky="0" algn="b" rotWithShape="0" blurRad="50800" dist="38100" dir="2700000">
                      <a:srgbClr val="000000">
                        <a:alpha val="43000"/>
                      </a:srgbClr>
                    </a:outerShdw>
                  </a:effectLst>
                </a:rPr>
                <a:t>Social</a:t>
              </a:r>
            </a:p>
          </p:txBody>
        </p:sp>
        <p:sp>
          <p:nvSpPr>
            <p:cNvPr id="399" name="Shape 399"/>
            <p:cNvSpPr/>
            <p:nvPr/>
          </p:nvSpPr>
          <p:spPr>
            <a:xfrm>
              <a:off x="0" y="-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def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defRPr>
              </a:lvl1pPr>
            </a:lstStyle>
            <a:p>
              <a:pPr lvl="0">
                <a:defRPr sz="1800">
                  <a:solidFill>
                    <a:srgbClr val="000000"/>
                  </a:solidFill>
                  <a:effectLst/>
                </a:defRPr>
              </a:pPr>
              <a:r>
                <a:rPr sz="5200">
                  <a:solidFill>
                    <a:srgbClr val="FFFFFF"/>
                  </a:solidFill>
                  <a:effectLst>
                    <a:outerShdw sx="100000" sy="100000" kx="0" ky="0" algn="b" rotWithShape="0" blurRad="50800" dist="38100" dir="2700000">
                      <a:srgbClr val="000000">
                        <a:alpha val="43000"/>
                      </a:srgbClr>
                    </a:outerShdw>
                  </a:effectLst>
                </a:rPr>
                <a:t>Cloud</a:t>
              </a:r>
            </a:p>
          </p:txBody>
        </p:sp>
      </p:grpSp>
      <p:grpSp>
        <p:nvGrpSpPr>
          <p:cNvPr id="403" name="Group 403"/>
          <p:cNvGrpSpPr/>
          <p:nvPr/>
        </p:nvGrpSpPr>
        <p:grpSpPr>
          <a:xfrm>
            <a:off x="17915428" y="6136277"/>
            <a:ext cx="3516311" cy="3493142"/>
            <a:chOff x="0" y="0"/>
            <a:chExt cx="3516309" cy="3493141"/>
          </a:xfrm>
        </p:grpSpPr>
        <p:sp>
          <p:nvSpPr>
            <p:cNvPr id="401" name="Shape 401"/>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sz="4800">
                  <a:solidFill>
                    <a:srgbClr val="FFFFFF"/>
                  </a:solidFill>
                  <a:latin typeface="Arial Bold"/>
                  <a:ea typeface="Arial Bold"/>
                  <a:cs typeface="Arial Bold"/>
                  <a:sym typeface="Arial Bold"/>
                </a:defRPr>
              </a:pPr>
            </a:p>
          </p:txBody>
        </p:sp>
        <p:sp>
          <p:nvSpPr>
            <p:cNvPr id="402" name="Shape 402"/>
            <p:cNvSpPr/>
            <p:nvPr/>
          </p:nvSpPr>
          <p:spPr>
            <a:xfrm>
              <a:off x="23165" y="887703"/>
              <a:ext cx="3493145" cy="1746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defTabSz="914400">
                <a:spcBef>
                  <a:spcPts val="600"/>
                </a:spcBef>
                <a:defRPr sz="1800"/>
              </a:pPr>
              <a:r>
                <a: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rPr>
                <a:t>Big</a:t>
              </a:r>
              <a:br>
                <a: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rPr>
              </a:br>
              <a:r>
                <a: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rPr>
                <a:t>Data</a:t>
              </a:r>
            </a:p>
          </p:txBody>
        </p:sp>
      </p:grpSp>
      <p:grpSp>
        <p:nvGrpSpPr>
          <p:cNvPr id="406" name="Group 406"/>
          <p:cNvGrpSpPr/>
          <p:nvPr/>
        </p:nvGrpSpPr>
        <p:grpSpPr>
          <a:xfrm>
            <a:off x="16086628" y="4341343"/>
            <a:ext cx="3516311" cy="3493143"/>
            <a:chOff x="0" y="0"/>
            <a:chExt cx="3516309" cy="3493141"/>
          </a:xfrm>
        </p:grpSpPr>
        <p:sp>
          <p:nvSpPr>
            <p:cNvPr id="404" name="Shape 404"/>
            <p:cNvSpPr/>
            <p:nvPr/>
          </p:nvSpPr>
          <p:spPr>
            <a:xfrm>
              <a:off x="-1" y="0"/>
              <a:ext cx="3470914" cy="349314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85D">
                <a:alpha val="35000"/>
              </a:srgbClr>
            </a:solidFill>
            <a:ln w="25400" cap="flat">
              <a:solidFill>
                <a:srgbClr val="FFFFFF"/>
              </a:solidFill>
              <a:prstDash val="solid"/>
              <a:bevel/>
            </a:ln>
            <a:effectLst>
              <a:outerShdw sx="100000" sy="100000" kx="0" ky="0" algn="b" rotWithShape="0" blurRad="469900" dist="0" dir="2700000">
                <a:srgbClr val="000000">
                  <a:alpha val="43000"/>
                </a:srgbClr>
              </a:outerShdw>
            </a:effectLst>
          </p:spPr>
          <p:txBody>
            <a:bodyPr wrap="square" lIns="121919" tIns="121919" rIns="121919" bIns="121919" numCol="1" anchor="ctr">
              <a:noAutofit/>
            </a:bodyPr>
            <a:lstStyle/>
            <a:p>
              <a:pPr lvl="0" defTabSz="914400">
                <a:defRPr sz="4800">
                  <a:solidFill>
                    <a:srgbClr val="FFFFFF"/>
                  </a:solidFill>
                  <a:latin typeface="Arial Bold"/>
                  <a:ea typeface="Arial Bold"/>
                  <a:cs typeface="Arial Bold"/>
                  <a:sym typeface="Arial Bold"/>
                </a:defRPr>
              </a:pPr>
            </a:p>
          </p:txBody>
        </p:sp>
        <p:sp>
          <p:nvSpPr>
            <p:cNvPr id="405" name="Shape 405"/>
            <p:cNvSpPr/>
            <p:nvPr/>
          </p:nvSpPr>
          <p:spPr>
            <a:xfrm>
              <a:off x="23165" y="1226371"/>
              <a:ext cx="3493145" cy="9842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lvl1pPr defTabSz="914400">
                <a:spcBef>
                  <a:spcPts val="600"/>
                </a:spcBef>
                <a:defRPr sz="5200">
                  <a:solidFill>
                    <a:srgbClr val="FFFFFF"/>
                  </a:solidFill>
                  <a:effectLst>
                    <a:outerShdw sx="100000" sy="100000" kx="0" ky="0" algn="b" rotWithShape="0" blurRad="50800" dist="38100" dir="2700000">
                      <a:srgbClr val="000000">
                        <a:alpha val="43000"/>
                      </a:srgbClr>
                    </a:outerShdw>
                  </a:effectLst>
                  <a:latin typeface="Arial Bold"/>
                  <a:ea typeface="Arial Bold"/>
                  <a:cs typeface="Arial Bold"/>
                  <a:sym typeface="Arial Bold"/>
                </a:defRPr>
              </a:lvl1pPr>
            </a:lstStyle>
            <a:p>
              <a:pPr lvl="0">
                <a:defRPr sz="1800">
                  <a:solidFill>
                    <a:srgbClr val="000000"/>
                  </a:solidFill>
                  <a:effectLst/>
                </a:defRPr>
              </a:pPr>
              <a:r>
                <a:rPr sz="5200">
                  <a:solidFill>
                    <a:srgbClr val="FFFFFF"/>
                  </a:solidFill>
                  <a:effectLst>
                    <a:outerShdw sx="100000" sy="100000" kx="0" ky="0" algn="b" rotWithShape="0" blurRad="50800" dist="38100" dir="2700000">
                      <a:srgbClr val="000000">
                        <a:alpha val="43000"/>
                      </a:srgbClr>
                    </a:outerShdw>
                  </a:effectLst>
                </a:rPr>
                <a:t>Mobile</a:t>
              </a:r>
            </a:p>
          </p:txBody>
        </p:sp>
      </p:grpSp>
      <p:grpSp>
        <p:nvGrpSpPr>
          <p:cNvPr id="410" name="Group 410"/>
          <p:cNvGrpSpPr/>
          <p:nvPr/>
        </p:nvGrpSpPr>
        <p:grpSpPr>
          <a:xfrm>
            <a:off x="1238122" y="2977831"/>
            <a:ext cx="14047020" cy="5204918"/>
            <a:chOff x="0" y="0"/>
            <a:chExt cx="14047018" cy="5204916"/>
          </a:xfrm>
        </p:grpSpPr>
        <p:pic>
          <p:nvPicPr>
            <p:cNvPr id="407" name="image9.png"/>
            <p:cNvPicPr/>
            <p:nvPr/>
          </p:nvPicPr>
          <p:blipFill>
            <a:blip r:embed="rId4">
              <a:extLst/>
            </a:blip>
            <a:stretch>
              <a:fillRect/>
            </a:stretch>
          </p:blipFill>
          <p:spPr>
            <a:xfrm>
              <a:off x="0" y="0"/>
              <a:ext cx="1666979" cy="1666979"/>
            </a:xfrm>
            <a:prstGeom prst="rect">
              <a:avLst/>
            </a:prstGeom>
            <a:ln w="12700" cap="flat">
              <a:noFill/>
              <a:miter lim="400000"/>
            </a:ln>
            <a:effectLst/>
          </p:spPr>
        </p:pic>
        <p:sp>
          <p:nvSpPr>
            <p:cNvPr id="408" name="Shape 408"/>
            <p:cNvSpPr/>
            <p:nvPr/>
          </p:nvSpPr>
          <p:spPr>
            <a:xfrm>
              <a:off x="1857397" y="407445"/>
              <a:ext cx="4727933" cy="922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914400">
                <a:defRPr sz="4800">
                  <a:solidFill>
                    <a:srgbClr val="F16F3B"/>
                  </a:solidFill>
                  <a:latin typeface="Arial Bold"/>
                  <a:ea typeface="Arial Bold"/>
                  <a:cs typeface="Arial Bold"/>
                  <a:sym typeface="Arial Bold"/>
                </a:defRPr>
              </a:lvl1pPr>
            </a:lstStyle>
            <a:p>
              <a:pPr lvl="0">
                <a:defRPr sz="1800">
                  <a:solidFill>
                    <a:srgbClr val="000000"/>
                  </a:solidFill>
                </a:defRPr>
              </a:pPr>
              <a:r>
                <a:rPr sz="4800">
                  <a:solidFill>
                    <a:srgbClr val="F16F3B"/>
                  </a:solidFill>
                </a:rPr>
                <a:t>Need for Speed</a:t>
              </a:r>
            </a:p>
          </p:txBody>
        </p:sp>
        <p:sp>
          <p:nvSpPr>
            <p:cNvPr id="409" name="Shape 409"/>
            <p:cNvSpPr/>
            <p:nvPr/>
          </p:nvSpPr>
          <p:spPr>
            <a:xfrm>
              <a:off x="1855018" y="1280333"/>
              <a:ext cx="12192001" cy="3924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lvl="0" algn="l" defTabSz="914400">
                <a:defRPr sz="1800"/>
              </a:pPr>
              <a:r>
                <a:rPr sz="4800">
                  <a:solidFill>
                    <a:srgbClr val="4D4D4D"/>
                  </a:solidFill>
                  <a:latin typeface="Arial"/>
                  <a:ea typeface="Arial"/>
                  <a:cs typeface="Arial"/>
                  <a:sym typeface="Arial"/>
                </a:rPr>
                <a:t>Enterprises are being driven to </a:t>
              </a:r>
              <a:r>
                <a:rPr sz="4800">
                  <a:solidFill>
                    <a:srgbClr val="00685D"/>
                  </a:solidFill>
                  <a:latin typeface="Arial Bold"/>
                  <a:ea typeface="Arial Bold"/>
                  <a:cs typeface="Arial Bold"/>
                  <a:sym typeface="Arial Bold"/>
                </a:rPr>
                <a:t>compete, innovate &amp; execute </a:t>
              </a:r>
              <a:r>
                <a:rPr sz="4800">
                  <a:solidFill>
                    <a:srgbClr val="4D4D4D"/>
                  </a:solidFill>
                  <a:latin typeface="Arial"/>
                  <a:ea typeface="Arial"/>
                  <a:cs typeface="Arial"/>
                  <a:sym typeface="Arial"/>
                </a:rPr>
                <a:t>faster than ever before:</a:t>
              </a:r>
              <a:endParaRPr sz="48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Global reach and emerging markets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Ever-increasing customer expectations</a:t>
              </a:r>
              <a:endParaRPr sz="3600">
                <a:solidFill>
                  <a:srgbClr val="4D4D4D"/>
                </a:solidFill>
                <a:latin typeface="Arial"/>
                <a:ea typeface="Arial"/>
                <a:cs typeface="Arial"/>
                <a:sym typeface="Arial"/>
              </a:endParaRPr>
            </a:p>
            <a:p>
              <a:pPr lvl="1" marL="1028700" indent="-571500" algn="l" defTabSz="914400">
                <a:buClr>
                  <a:srgbClr val="4D4D4D"/>
                </a:buClr>
                <a:buSzPct val="100000"/>
                <a:buFont typeface="Wingdings"/>
                <a:buChar char="➢"/>
                <a:defRPr sz="1800"/>
              </a:pPr>
              <a:r>
                <a:rPr sz="3600">
                  <a:solidFill>
                    <a:srgbClr val="4D4D4D"/>
                  </a:solidFill>
                  <a:latin typeface="Arial"/>
                  <a:ea typeface="Arial"/>
                  <a:cs typeface="Arial"/>
                  <a:sym typeface="Arial"/>
                </a:rPr>
                <a:t>Legacy environment &amp; cost pressures</a:t>
              </a:r>
            </a:p>
          </p:txBody>
        </p:sp>
      </p:grpSp>
      <p:sp>
        <p:nvSpPr>
          <p:cNvPr id="411" name="Shape 411"/>
          <p:cNvSpPr/>
          <p:nvPr/>
        </p:nvSpPr>
        <p:spPr>
          <a:xfrm>
            <a:off x="1761098" y="9713480"/>
            <a:ext cx="13388622" cy="231939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0" algn="l" defTabSz="914400">
              <a:defRPr sz="1800"/>
            </a:pPr>
            <a:r>
              <a:rPr sz="4800">
                <a:solidFill>
                  <a:srgbClr val="4D4D4D"/>
                </a:solidFill>
                <a:latin typeface="Arial"/>
                <a:ea typeface="Arial"/>
                <a:cs typeface="Arial"/>
                <a:sym typeface="Arial"/>
              </a:rPr>
              <a:t>At a time when we’re witnessing the most</a:t>
            </a:r>
            <a:r>
              <a:rPr sz="4800">
                <a:solidFill>
                  <a:srgbClr val="F16F3B"/>
                </a:solidFill>
                <a:latin typeface="Arial Bold"/>
                <a:ea typeface="Arial Bold"/>
                <a:cs typeface="Arial Bold"/>
                <a:sym typeface="Arial Bold"/>
              </a:rPr>
              <a:t> disruptive platform shifts</a:t>
            </a:r>
            <a:r>
              <a:rPr sz="4800">
                <a:solidFill>
                  <a:srgbClr val="F16F3B"/>
                </a:solidFill>
                <a:latin typeface="Arial"/>
                <a:ea typeface="Arial"/>
                <a:cs typeface="Arial"/>
                <a:sym typeface="Arial"/>
              </a:rPr>
              <a:t> </a:t>
            </a:r>
            <a:r>
              <a:rPr sz="4800">
                <a:solidFill>
                  <a:srgbClr val="4D4D4D"/>
                </a:solidFill>
                <a:latin typeface="Arial"/>
                <a:ea typeface="Arial"/>
                <a:cs typeface="Arial"/>
                <a:sym typeface="Arial"/>
              </a:rPr>
              <a:t>and advances in technology in over 30 years</a:t>
            </a:r>
          </a:p>
        </p:txBody>
      </p:sp>
      <p:grpSp>
        <p:nvGrpSpPr>
          <p:cNvPr id="417" name="Group 417"/>
          <p:cNvGrpSpPr/>
          <p:nvPr/>
        </p:nvGrpSpPr>
        <p:grpSpPr>
          <a:xfrm>
            <a:off x="13783820" y="9979376"/>
            <a:ext cx="10945804" cy="1980486"/>
            <a:chOff x="0" y="0"/>
            <a:chExt cx="10945802" cy="1980485"/>
          </a:xfrm>
        </p:grpSpPr>
        <p:pic>
          <p:nvPicPr>
            <p:cNvPr id="412" name="image10.png" descr="chevron18.png"/>
            <p:cNvPicPr/>
            <p:nvPr/>
          </p:nvPicPr>
          <p:blipFill>
            <a:blip r:embed="rId5">
              <a:alphaModFix amt="15000"/>
              <a:extLst/>
            </a:blip>
            <a:stretch>
              <a:fillRect/>
            </a:stretch>
          </p:blipFill>
          <p:spPr>
            <a:xfrm>
              <a:off x="2009421" y="0"/>
              <a:ext cx="2930659" cy="1980486"/>
            </a:xfrm>
            <a:prstGeom prst="rect">
              <a:avLst/>
            </a:prstGeom>
            <a:ln w="12700" cap="flat">
              <a:noFill/>
              <a:miter lim="400000"/>
            </a:ln>
            <a:effectLst/>
          </p:spPr>
        </p:pic>
        <p:pic>
          <p:nvPicPr>
            <p:cNvPr id="413" name="image10.png" descr="chevron18.png"/>
            <p:cNvPicPr/>
            <p:nvPr/>
          </p:nvPicPr>
          <p:blipFill>
            <a:blip r:embed="rId5">
              <a:alphaModFix amt="15000"/>
              <a:extLst/>
            </a:blip>
            <a:stretch>
              <a:fillRect/>
            </a:stretch>
          </p:blipFill>
          <p:spPr>
            <a:xfrm>
              <a:off x="0" y="0"/>
              <a:ext cx="2930659" cy="1980486"/>
            </a:xfrm>
            <a:prstGeom prst="rect">
              <a:avLst/>
            </a:prstGeom>
            <a:ln w="12700" cap="flat">
              <a:noFill/>
              <a:miter lim="400000"/>
            </a:ln>
            <a:effectLst/>
          </p:spPr>
        </p:pic>
        <p:pic>
          <p:nvPicPr>
            <p:cNvPr id="414" name="image10.png" descr="chevron18.png"/>
            <p:cNvPicPr/>
            <p:nvPr/>
          </p:nvPicPr>
          <p:blipFill>
            <a:blip r:embed="rId5">
              <a:alphaModFix amt="15000"/>
              <a:extLst/>
            </a:blip>
            <a:stretch>
              <a:fillRect/>
            </a:stretch>
          </p:blipFill>
          <p:spPr>
            <a:xfrm>
              <a:off x="3996271" y="0"/>
              <a:ext cx="2930660" cy="1980486"/>
            </a:xfrm>
            <a:prstGeom prst="rect">
              <a:avLst/>
            </a:prstGeom>
            <a:ln w="12700" cap="flat">
              <a:noFill/>
              <a:miter lim="400000"/>
            </a:ln>
            <a:effectLst/>
          </p:spPr>
        </p:pic>
        <p:pic>
          <p:nvPicPr>
            <p:cNvPr id="415" name="image10.png" descr="chevron18.png"/>
            <p:cNvPicPr/>
            <p:nvPr/>
          </p:nvPicPr>
          <p:blipFill>
            <a:blip r:embed="rId5">
              <a:alphaModFix amt="15000"/>
              <a:extLst/>
            </a:blip>
            <a:stretch>
              <a:fillRect/>
            </a:stretch>
          </p:blipFill>
          <p:spPr>
            <a:xfrm>
              <a:off x="5983127" y="0"/>
              <a:ext cx="2930660" cy="1980486"/>
            </a:xfrm>
            <a:prstGeom prst="rect">
              <a:avLst/>
            </a:prstGeom>
            <a:ln w="12700" cap="flat">
              <a:noFill/>
              <a:miter lim="400000"/>
            </a:ln>
            <a:effectLst/>
          </p:spPr>
        </p:pic>
        <p:pic>
          <p:nvPicPr>
            <p:cNvPr id="416" name="image10.png" descr="chevron18.png"/>
            <p:cNvPicPr/>
            <p:nvPr/>
          </p:nvPicPr>
          <p:blipFill>
            <a:blip r:embed="rId5">
              <a:alphaModFix amt="15000"/>
              <a:extLst/>
            </a:blip>
            <a:stretch>
              <a:fillRect/>
            </a:stretch>
          </p:blipFill>
          <p:spPr>
            <a:xfrm>
              <a:off x="8015144" y="0"/>
              <a:ext cx="2930659" cy="1980486"/>
            </a:xfrm>
            <a:prstGeom prst="rect">
              <a:avLst/>
            </a:prstGeom>
            <a:ln w="12700" cap="flat">
              <a:noFill/>
              <a:miter lim="400000"/>
            </a:ln>
            <a:effectLst/>
          </p:spPr>
        </p:pic>
      </p:grpSp>
      <p:sp>
        <p:nvSpPr>
          <p:cNvPr id="418" name="Shape 418"/>
          <p:cNvSpPr/>
          <p:nvPr>
            <p:ph type="title" idx="4294967295"/>
          </p:nvPr>
        </p:nvSpPr>
        <p:spPr>
          <a:xfrm>
            <a:off x="12249413" y="719063"/>
            <a:ext cx="11190741" cy="1227668"/>
          </a:xfrm>
          <a:prstGeom prst="rect">
            <a:avLst/>
          </a:prstGeom>
        </p:spPr>
        <p:txBody>
          <a:bodyPr>
            <a:normAutofit fontScale="100000" lnSpcReduction="0"/>
          </a:bodyPr>
          <a:lstStyle>
            <a:lvl1pPr algn="ctr" defTabSz="825500">
              <a:lnSpc>
                <a:spcPct val="100000"/>
              </a:lnSpc>
              <a:defRPr cap="small" sz="5000">
                <a:solidFill>
                  <a:srgbClr val="53585F"/>
                </a:solidFill>
                <a:uFillTx/>
                <a:latin typeface="+mn-lt"/>
                <a:ea typeface="+mn-ea"/>
                <a:cs typeface="+mn-cs"/>
                <a:sym typeface="Helvetica Light"/>
              </a:defRPr>
            </a:lvl1pPr>
          </a:lstStyle>
          <a:p>
            <a:pPr lvl="0">
              <a:defRPr cap="none" sz="1800">
                <a:solidFill>
                  <a:srgbClr val="000000"/>
                </a:solidFill>
              </a:defRPr>
            </a:pPr>
            <a:r>
              <a:rPr cap="small" sz="5000">
                <a:solidFill>
                  <a:srgbClr val="53585F"/>
                </a:solidFill>
              </a:rPr>
              <a:t>What We’re Hearing from Customers</a:t>
            </a:r>
          </a:p>
        </p:txBody>
      </p:sp>
    </p:spTree>
  </p:cSld>
  <p:clrMapOvr>
    <a:masterClrMapping/>
  </p:clrMapOvr>
  <p:transition spd="med"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2" name="image17.png"/>
          <p:cNvPicPr/>
          <p:nvPr/>
        </p:nvPicPr>
        <p:blipFill>
          <a:blip r:embed="rId3">
            <a:extLst/>
          </a:blip>
          <a:stretch>
            <a:fillRect/>
          </a:stretch>
        </p:blipFill>
        <p:spPr>
          <a:xfrm>
            <a:off x="18265171" y="6057986"/>
            <a:ext cx="2269071" cy="2709337"/>
          </a:xfrm>
          <a:prstGeom prst="rect">
            <a:avLst/>
          </a:prstGeom>
          <a:ln w="12700">
            <a:miter lim="400000"/>
          </a:ln>
        </p:spPr>
      </p:pic>
      <p:pic>
        <p:nvPicPr>
          <p:cNvPr id="423" name="image18.png"/>
          <p:cNvPicPr/>
          <p:nvPr/>
        </p:nvPicPr>
        <p:blipFill>
          <a:blip r:embed="rId4">
            <a:extLst/>
          </a:blip>
          <a:stretch>
            <a:fillRect/>
          </a:stretch>
        </p:blipFill>
        <p:spPr>
          <a:xfrm>
            <a:off x="13985208" y="6422623"/>
            <a:ext cx="1456270" cy="2438404"/>
          </a:xfrm>
          <a:prstGeom prst="rect">
            <a:avLst/>
          </a:prstGeom>
          <a:ln w="12700">
            <a:miter lim="400000"/>
          </a:ln>
        </p:spPr>
      </p:pic>
      <p:pic>
        <p:nvPicPr>
          <p:cNvPr id="424" name="image19.png"/>
          <p:cNvPicPr/>
          <p:nvPr/>
        </p:nvPicPr>
        <p:blipFill>
          <a:blip r:embed="rId5">
            <a:extLst/>
          </a:blip>
          <a:stretch>
            <a:fillRect/>
          </a:stretch>
        </p:blipFill>
        <p:spPr>
          <a:xfrm>
            <a:off x="8950504" y="6270223"/>
            <a:ext cx="2201337" cy="2675471"/>
          </a:xfrm>
          <a:prstGeom prst="rect">
            <a:avLst/>
          </a:prstGeom>
          <a:ln w="12700">
            <a:miter lim="400000"/>
          </a:ln>
        </p:spPr>
      </p:pic>
      <p:pic>
        <p:nvPicPr>
          <p:cNvPr id="425" name="image20.png"/>
          <p:cNvPicPr/>
          <p:nvPr/>
        </p:nvPicPr>
        <p:blipFill>
          <a:blip r:embed="rId6">
            <a:extLst/>
          </a:blip>
          <a:stretch>
            <a:fillRect/>
          </a:stretch>
        </p:blipFill>
        <p:spPr>
          <a:xfrm>
            <a:off x="3848066" y="6333066"/>
            <a:ext cx="2269070" cy="2743201"/>
          </a:xfrm>
          <a:prstGeom prst="rect">
            <a:avLst/>
          </a:prstGeom>
          <a:ln w="12700">
            <a:miter lim="400000"/>
          </a:ln>
        </p:spPr>
      </p:pic>
      <p:sp>
        <p:nvSpPr>
          <p:cNvPr id="426" name="Shape 426"/>
          <p:cNvSpPr/>
          <p:nvPr/>
        </p:nvSpPr>
        <p:spPr>
          <a:xfrm>
            <a:off x="1279481" y="9795091"/>
            <a:ext cx="21824189" cy="1082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914400">
              <a:defRPr sz="4800">
                <a:solidFill>
                  <a:srgbClr val="4D4D4D"/>
                </a:solidFill>
                <a:uFill>
                  <a:solidFill>
                    <a:srgbClr val="4D4D4D"/>
                  </a:solidFill>
                </a:uFill>
                <a:latin typeface="Avenir Next Regular"/>
                <a:ea typeface="Avenir Next Regular"/>
                <a:cs typeface="Avenir Next Regular"/>
                <a:sym typeface="Avenir Next Regular"/>
              </a:defRPr>
            </a:lvl1pPr>
          </a:lstStyle>
          <a:p>
            <a:pPr lvl="0">
              <a:defRPr sz="1800">
                <a:solidFill>
                  <a:srgbClr val="000000"/>
                </a:solidFill>
                <a:uFillTx/>
              </a:defRPr>
            </a:pPr>
            <a:r>
              <a:rPr sz="4800">
                <a:solidFill>
                  <a:srgbClr val="4D4D4D"/>
                </a:solidFill>
                <a:uFill>
                  <a:solidFill>
                    <a:srgbClr val="4D4D4D"/>
                  </a:solidFill>
                </a:uFill>
              </a:rPr>
              <a:t>http://money.cnn.com/2014/02/28/technology/mobile/mobile-apps-internet/</a:t>
            </a:r>
          </a:p>
        </p:txBody>
      </p:sp>
      <p:sp>
        <p:nvSpPr>
          <p:cNvPr id="427" name="Shape 427"/>
          <p:cNvSpPr/>
          <p:nvPr/>
        </p:nvSpPr>
        <p:spPr>
          <a:xfrm>
            <a:off x="390615" y="2830399"/>
            <a:ext cx="23129788" cy="2758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914400">
              <a:defRPr i="1" sz="4800">
                <a:solidFill>
                  <a:srgbClr val="4D4D4D"/>
                </a:solidFill>
                <a:uFill>
                  <a:solidFill>
                    <a:srgbClr val="4D4D4D"/>
                  </a:solidFill>
                </a:uFill>
                <a:latin typeface="Avenir Next Regular"/>
                <a:ea typeface="Avenir Next Regular"/>
                <a:cs typeface="Avenir Next Regular"/>
                <a:sym typeface="Avenir Next Regular"/>
              </a:defRPr>
            </a:lvl1pPr>
          </a:lstStyle>
          <a:p>
            <a:pPr lvl="0">
              <a:defRPr i="0" sz="1800">
                <a:solidFill>
                  <a:srgbClr val="000000"/>
                </a:solidFill>
                <a:uFillTx/>
              </a:defRPr>
            </a:pPr>
            <a:r>
              <a:rPr i="1" sz="4800">
                <a:solidFill>
                  <a:srgbClr val="4D4D4D"/>
                </a:solidFill>
                <a:uFill>
                  <a:solidFill>
                    <a:srgbClr val="4D4D4D"/>
                  </a:solidFill>
                </a:uFill>
              </a:rPr>
              <a:t>In January 2014, mobile devices accounted for 55% of Internet usage in the United States. Apps made up 47% of Internet traffic and 8% of traffic came from mobile browsers.</a:t>
            </a:r>
          </a:p>
        </p:txBody>
      </p:sp>
      <p:sp>
        <p:nvSpPr>
          <p:cNvPr id="428" name="Shape 428"/>
          <p:cNvSpPr/>
          <p:nvPr/>
        </p:nvSpPr>
        <p:spPr>
          <a:xfrm>
            <a:off x="17824609" y="494174"/>
            <a:ext cx="590092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Diversity of Clients</a:t>
            </a:r>
          </a:p>
        </p:txBody>
      </p:sp>
      <p:sp>
        <p:nvSpPr>
          <p:cNvPr id="429" name="Shape 429"/>
          <p:cNvSpPr/>
          <p:nvPr/>
        </p:nvSpPr>
        <p:spPr>
          <a:xfrm>
            <a:off x="20433842" y="1237037"/>
            <a:ext cx="3246699"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Changing the World</a:t>
            </a:r>
          </a:p>
        </p:txBody>
      </p:sp>
    </p:spTree>
  </p:cSld>
  <p:clrMapOvr>
    <a:masterClrMapping/>
  </p:clrMapOvr>
  <p:transition spd="med" advClick="1">
    <p:dissolve/>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nvSpPr>
        <p:spPr>
          <a:xfrm>
            <a:off x="-1" y="2777639"/>
            <a:ext cx="24384001" cy="10020450"/>
          </a:xfrm>
          <a:prstGeom prst="rect">
            <a:avLst/>
          </a:prstGeom>
          <a:gradFill>
            <a:gsLst>
              <a:gs pos="0">
                <a:srgbClr val="F2F2F2">
                  <a:alpha val="0"/>
                </a:srgbClr>
              </a:gs>
              <a:gs pos="100000">
                <a:srgbClr val="D9D9D9"/>
              </a:gs>
            </a:gsLst>
            <a:lin ang="16440000"/>
          </a:gradFill>
          <a:ln w="12700">
            <a:miter lim="400000"/>
          </a:ln>
        </p:spPr>
        <p:txBody>
          <a:bodyPr lIns="121919" tIns="121919" rIns="121919" bIns="121919" anchor="ctr"/>
          <a:lstStyle/>
          <a:p>
            <a:pPr lvl="0" algn="l" defTabSz="914400">
              <a:defRPr sz="4800">
                <a:solidFill>
                  <a:srgbClr val="00685D"/>
                </a:solidFill>
                <a:latin typeface="Arial"/>
                <a:ea typeface="Arial"/>
                <a:cs typeface="Arial"/>
                <a:sym typeface="Arial"/>
              </a:defRPr>
            </a:pPr>
          </a:p>
        </p:txBody>
      </p:sp>
      <p:sp>
        <p:nvSpPr>
          <p:cNvPr id="434" name="Shape 434"/>
          <p:cNvSpPr/>
          <p:nvPr/>
        </p:nvSpPr>
        <p:spPr>
          <a:xfrm>
            <a:off x="14550974" y="4163571"/>
            <a:ext cx="1" cy="6297239"/>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35" name="Shape 435"/>
          <p:cNvSpPr/>
          <p:nvPr/>
        </p:nvSpPr>
        <p:spPr>
          <a:xfrm>
            <a:off x="10810080" y="5329107"/>
            <a:ext cx="3741726" cy="5184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Cloud</a:t>
            </a:r>
          </a:p>
        </p:txBody>
      </p:sp>
      <p:grpSp>
        <p:nvGrpSpPr>
          <p:cNvPr id="438" name="Group 438"/>
          <p:cNvGrpSpPr/>
          <p:nvPr/>
        </p:nvGrpSpPr>
        <p:grpSpPr>
          <a:xfrm>
            <a:off x="12310136" y="4382997"/>
            <a:ext cx="660755" cy="827731"/>
            <a:chOff x="0" y="0"/>
            <a:chExt cx="660754" cy="827730"/>
          </a:xfrm>
        </p:grpSpPr>
        <p:sp>
          <p:nvSpPr>
            <p:cNvPr id="436" name="Shape 436"/>
            <p:cNvSpPr/>
            <p:nvPr/>
          </p:nvSpPr>
          <p:spPr>
            <a:xfrm>
              <a:off x="-1" y="-1"/>
              <a:ext cx="660756" cy="827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6" y="0"/>
                  </a:moveTo>
                  <a:cubicBezTo>
                    <a:pt x="2234" y="0"/>
                    <a:pt x="2234" y="0"/>
                    <a:pt x="2234" y="0"/>
                  </a:cubicBezTo>
                  <a:cubicBezTo>
                    <a:pt x="1024" y="0"/>
                    <a:pt x="0" y="614"/>
                    <a:pt x="0" y="1340"/>
                  </a:cubicBezTo>
                  <a:cubicBezTo>
                    <a:pt x="0" y="20260"/>
                    <a:pt x="0" y="20260"/>
                    <a:pt x="0" y="20260"/>
                  </a:cubicBezTo>
                  <a:cubicBezTo>
                    <a:pt x="0" y="21014"/>
                    <a:pt x="1024" y="21600"/>
                    <a:pt x="2234" y="21600"/>
                  </a:cubicBezTo>
                  <a:cubicBezTo>
                    <a:pt x="19366" y="21600"/>
                    <a:pt x="19366" y="21600"/>
                    <a:pt x="19366" y="21600"/>
                  </a:cubicBezTo>
                  <a:cubicBezTo>
                    <a:pt x="20576" y="21600"/>
                    <a:pt x="21600" y="21014"/>
                    <a:pt x="21600" y="20260"/>
                  </a:cubicBezTo>
                  <a:cubicBezTo>
                    <a:pt x="21600" y="1340"/>
                    <a:pt x="21600" y="1340"/>
                    <a:pt x="21600" y="1340"/>
                  </a:cubicBezTo>
                  <a:cubicBezTo>
                    <a:pt x="21600" y="614"/>
                    <a:pt x="20576" y="0"/>
                    <a:pt x="19366" y="0"/>
                  </a:cubicBezTo>
                  <a:close/>
                  <a:moveTo>
                    <a:pt x="10800" y="20623"/>
                  </a:moveTo>
                  <a:cubicBezTo>
                    <a:pt x="10102" y="20623"/>
                    <a:pt x="9497" y="20260"/>
                    <a:pt x="9497" y="19842"/>
                  </a:cubicBezTo>
                  <a:cubicBezTo>
                    <a:pt x="9497" y="19423"/>
                    <a:pt x="10102" y="19060"/>
                    <a:pt x="10800" y="19060"/>
                  </a:cubicBezTo>
                  <a:cubicBezTo>
                    <a:pt x="11498" y="19060"/>
                    <a:pt x="12103" y="19423"/>
                    <a:pt x="12103" y="19842"/>
                  </a:cubicBezTo>
                  <a:cubicBezTo>
                    <a:pt x="12103" y="20260"/>
                    <a:pt x="11498" y="20623"/>
                    <a:pt x="10800" y="20623"/>
                  </a:cubicBezTo>
                  <a:close/>
                  <a:moveTo>
                    <a:pt x="20017" y="16326"/>
                  </a:moveTo>
                  <a:cubicBezTo>
                    <a:pt x="20017" y="17051"/>
                    <a:pt x="19040" y="17665"/>
                    <a:pt x="17783" y="17665"/>
                  </a:cubicBezTo>
                  <a:cubicBezTo>
                    <a:pt x="3817" y="17665"/>
                    <a:pt x="3817" y="17665"/>
                    <a:pt x="3817" y="17665"/>
                  </a:cubicBezTo>
                  <a:cubicBezTo>
                    <a:pt x="2560" y="17665"/>
                    <a:pt x="1583" y="17051"/>
                    <a:pt x="1583" y="16326"/>
                  </a:cubicBezTo>
                  <a:cubicBezTo>
                    <a:pt x="1583" y="2288"/>
                    <a:pt x="1583" y="2288"/>
                    <a:pt x="1583" y="2288"/>
                  </a:cubicBezTo>
                  <a:cubicBezTo>
                    <a:pt x="1583" y="1535"/>
                    <a:pt x="2560" y="949"/>
                    <a:pt x="3817" y="949"/>
                  </a:cubicBezTo>
                  <a:cubicBezTo>
                    <a:pt x="17783" y="949"/>
                    <a:pt x="17783" y="949"/>
                    <a:pt x="17783" y="949"/>
                  </a:cubicBezTo>
                  <a:cubicBezTo>
                    <a:pt x="19040" y="949"/>
                    <a:pt x="20017" y="1535"/>
                    <a:pt x="20017" y="2288"/>
                  </a:cubicBezTo>
                  <a:lnTo>
                    <a:pt x="20017" y="16326"/>
                  </a:ln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37" name="Shape 437"/>
            <p:cNvSpPr/>
            <p:nvPr/>
          </p:nvSpPr>
          <p:spPr>
            <a:xfrm>
              <a:off x="94519" y="157012"/>
              <a:ext cx="471523" cy="218266"/>
            </a:xfrm>
            <a:custGeom>
              <a:avLst/>
              <a:gdLst/>
              <a:ahLst/>
              <a:cxnLst>
                <a:cxn ang="0">
                  <a:pos x="wd2" y="hd2"/>
                </a:cxn>
                <a:cxn ang="5400000">
                  <a:pos x="wd2" y="hd2"/>
                </a:cxn>
                <a:cxn ang="10800000">
                  <a:pos x="wd2" y="hd2"/>
                </a:cxn>
                <a:cxn ang="16200000">
                  <a:pos x="wd2" y="hd2"/>
                </a:cxn>
              </a:cxnLst>
              <a:rect l="0" t="0" r="r" b="b"/>
              <a:pathLst>
                <a:path w="21510" h="21471" fill="norm" stroke="1" extrusionOk="0">
                  <a:moveTo>
                    <a:pt x="14001" y="2"/>
                  </a:moveTo>
                  <a:cubicBezTo>
                    <a:pt x="12029" y="-81"/>
                    <a:pt x="10315" y="1983"/>
                    <a:pt x="9583" y="4963"/>
                  </a:cubicBezTo>
                  <a:cubicBezTo>
                    <a:pt x="9094" y="4589"/>
                    <a:pt x="8554" y="4381"/>
                    <a:pt x="7977" y="4356"/>
                  </a:cubicBezTo>
                  <a:cubicBezTo>
                    <a:pt x="6041" y="4281"/>
                    <a:pt x="4404" y="6428"/>
                    <a:pt x="4007" y="9350"/>
                  </a:cubicBezTo>
                  <a:cubicBezTo>
                    <a:pt x="3760" y="9242"/>
                    <a:pt x="3497" y="9183"/>
                    <a:pt x="3230" y="9175"/>
                  </a:cubicBezTo>
                  <a:cubicBezTo>
                    <a:pt x="1489" y="9108"/>
                    <a:pt x="42" y="11297"/>
                    <a:pt x="1" y="14061"/>
                  </a:cubicBezTo>
                  <a:cubicBezTo>
                    <a:pt x="-40" y="16824"/>
                    <a:pt x="1340" y="19113"/>
                    <a:pt x="3080" y="19188"/>
                  </a:cubicBezTo>
                  <a:cubicBezTo>
                    <a:pt x="3626" y="19205"/>
                    <a:pt x="4146" y="19014"/>
                    <a:pt x="4599" y="18639"/>
                  </a:cubicBezTo>
                  <a:cubicBezTo>
                    <a:pt x="5356" y="19913"/>
                    <a:pt x="6602" y="20787"/>
                    <a:pt x="8023" y="20845"/>
                  </a:cubicBezTo>
                  <a:cubicBezTo>
                    <a:pt x="9166" y="20886"/>
                    <a:pt x="10212" y="20395"/>
                    <a:pt x="10994" y="19571"/>
                  </a:cubicBezTo>
                  <a:cubicBezTo>
                    <a:pt x="11633" y="20703"/>
                    <a:pt x="12544" y="21427"/>
                    <a:pt x="13558" y="21469"/>
                  </a:cubicBezTo>
                  <a:cubicBezTo>
                    <a:pt x="14882" y="21519"/>
                    <a:pt x="16061" y="20404"/>
                    <a:pt x="16720" y="18681"/>
                  </a:cubicBezTo>
                  <a:cubicBezTo>
                    <a:pt x="17147" y="19097"/>
                    <a:pt x="17636" y="19347"/>
                    <a:pt x="18151" y="19363"/>
                  </a:cubicBezTo>
                  <a:cubicBezTo>
                    <a:pt x="19954" y="19438"/>
                    <a:pt x="21462" y="16774"/>
                    <a:pt x="21509" y="13445"/>
                  </a:cubicBezTo>
                  <a:cubicBezTo>
                    <a:pt x="21560" y="10215"/>
                    <a:pt x="20237" y="7544"/>
                    <a:pt x="18527" y="7285"/>
                  </a:cubicBezTo>
                  <a:cubicBezTo>
                    <a:pt x="18296" y="3265"/>
                    <a:pt x="16380" y="94"/>
                    <a:pt x="14001" y="2"/>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1826511">
                <a:defRPr sz="3600">
                  <a:latin typeface="Arial"/>
                  <a:ea typeface="Arial"/>
                  <a:cs typeface="Arial"/>
                  <a:sym typeface="Arial"/>
                </a:defRPr>
              </a:pPr>
            </a:p>
          </p:txBody>
        </p:sp>
      </p:grpSp>
      <p:sp>
        <p:nvSpPr>
          <p:cNvPr id="439" name="Shape 439"/>
          <p:cNvSpPr/>
          <p:nvPr/>
        </p:nvSpPr>
        <p:spPr>
          <a:xfrm flipH="1">
            <a:off x="10824540"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40" name="Shape 440"/>
          <p:cNvSpPr/>
          <p:nvPr/>
        </p:nvSpPr>
        <p:spPr>
          <a:xfrm flipH="1">
            <a:off x="7158266" y="4240957"/>
            <a:ext cx="1" cy="6297238"/>
          </a:xfrm>
          <a:prstGeom prst="line">
            <a:avLst/>
          </a:prstGeom>
          <a:ln w="25400">
            <a:solidFill>
              <a:srgbClr val="00685D">
                <a:alpha val="50000"/>
              </a:srgbClr>
            </a:solidFill>
            <a:round/>
          </a:ln>
        </p:spPr>
        <p:txBody>
          <a:bodyPr lIns="121919" tIns="121919" rIns="121919" bIns="121919"/>
          <a:lstStyle/>
          <a:p>
            <a:pPr lvl="0" algn="l" defTabSz="457200">
              <a:defRPr sz="3200">
                <a:latin typeface="Helvetica"/>
                <a:ea typeface="Helvetica"/>
                <a:cs typeface="Helvetica"/>
                <a:sym typeface="Helvetica"/>
              </a:defRPr>
            </a:pPr>
          </a:p>
        </p:txBody>
      </p:sp>
      <p:sp>
        <p:nvSpPr>
          <p:cNvPr id="441" name="Shape 441"/>
          <p:cNvSpPr/>
          <p:nvPr/>
        </p:nvSpPr>
        <p:spPr>
          <a:xfrm>
            <a:off x="11528162" y="3060621"/>
            <a:ext cx="7119347" cy="8021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 y="15680"/>
                </a:moveTo>
                <a:lnTo>
                  <a:pt x="0" y="21600"/>
                </a:lnTo>
                <a:lnTo>
                  <a:pt x="20115" y="19705"/>
                </a:lnTo>
                <a:lnTo>
                  <a:pt x="21160" y="19691"/>
                </a:lnTo>
                <a:lnTo>
                  <a:pt x="21600" y="0"/>
                </a:lnTo>
                <a:lnTo>
                  <a:pt x="20064" y="2422"/>
                </a:lnTo>
                <a:lnTo>
                  <a:pt x="18304" y="4498"/>
                </a:lnTo>
                <a:lnTo>
                  <a:pt x="15636" y="6466"/>
                </a:lnTo>
                <a:lnTo>
                  <a:pt x="11733" y="9067"/>
                </a:lnTo>
                <a:lnTo>
                  <a:pt x="9356" y="10412"/>
                </a:lnTo>
                <a:lnTo>
                  <a:pt x="4080" y="12545"/>
                </a:lnTo>
                <a:lnTo>
                  <a:pt x="832" y="13802"/>
                </a:lnTo>
                <a:lnTo>
                  <a:pt x="6" y="15680"/>
                </a:lnTo>
                <a:close/>
              </a:path>
            </a:pathLst>
          </a:custGeom>
          <a:solidFill>
            <a:srgbClr val="3EA7BC"/>
          </a:solidFill>
          <a:ln w="12700">
            <a:miter lim="400000"/>
          </a:ln>
        </p:spPr>
        <p:txBody>
          <a:bodyPr lIns="121919" tIns="121919" rIns="121919" bIns="121919" anchor="ctr"/>
          <a:lstStyle/>
          <a:p>
            <a:pPr lvl="0" algn="l" defTabSz="914400">
              <a:defRPr sz="3600">
                <a:solidFill>
                  <a:srgbClr val="AEBF2F"/>
                </a:solidFill>
                <a:latin typeface="Arial"/>
                <a:ea typeface="Arial"/>
                <a:cs typeface="Arial"/>
                <a:sym typeface="Arial"/>
              </a:defRPr>
            </a:pPr>
          </a:p>
        </p:txBody>
      </p:sp>
      <p:sp>
        <p:nvSpPr>
          <p:cNvPr id="442" name="Shape 442"/>
          <p:cNvSpPr/>
          <p:nvPr/>
        </p:nvSpPr>
        <p:spPr>
          <a:xfrm rot="19739734">
            <a:off x="3307741" y="3948906"/>
            <a:ext cx="17525948" cy="5062418"/>
          </a:xfrm>
          <a:custGeom>
            <a:avLst/>
            <a:gdLst/>
            <a:ahLst/>
            <a:cxnLst>
              <a:cxn ang="0">
                <a:pos x="wd2" y="hd2"/>
              </a:cxn>
              <a:cxn ang="5400000">
                <a:pos x="wd2" y="hd2"/>
              </a:cxn>
              <a:cxn ang="10800000">
                <a:pos x="wd2" y="hd2"/>
              </a:cxn>
              <a:cxn ang="16200000">
                <a:pos x="wd2" y="hd2"/>
              </a:cxn>
            </a:cxnLst>
            <a:rect l="0" t="0" r="r" b="b"/>
            <a:pathLst>
              <a:path w="21600" h="20132" fill="norm" stroke="1" extrusionOk="0">
                <a:moveTo>
                  <a:pt x="19846" y="8194"/>
                </a:moveTo>
                <a:lnTo>
                  <a:pt x="21600" y="12098"/>
                </a:lnTo>
                <a:lnTo>
                  <a:pt x="19824" y="17334"/>
                </a:lnTo>
                <a:lnTo>
                  <a:pt x="19760" y="14486"/>
                </a:lnTo>
                <a:cubicBezTo>
                  <a:pt x="17695" y="14097"/>
                  <a:pt x="10744" y="21600"/>
                  <a:pt x="7451" y="19873"/>
                </a:cubicBezTo>
                <a:cubicBezTo>
                  <a:pt x="4157" y="18146"/>
                  <a:pt x="1475" y="9023"/>
                  <a:pt x="0" y="4126"/>
                </a:cubicBezTo>
                <a:lnTo>
                  <a:pt x="923" y="0"/>
                </a:lnTo>
                <a:cubicBezTo>
                  <a:pt x="2380" y="3252"/>
                  <a:pt x="4945" y="12607"/>
                  <a:pt x="8118" y="14401"/>
                </a:cubicBezTo>
                <a:cubicBezTo>
                  <a:pt x="11291" y="16194"/>
                  <a:pt x="17972" y="11150"/>
                  <a:pt x="19959" y="10761"/>
                </a:cubicBezTo>
                <a:lnTo>
                  <a:pt x="19846" y="8194"/>
                </a:lnTo>
                <a:close/>
              </a:path>
            </a:pathLst>
          </a:custGeom>
          <a:solidFill>
            <a:srgbClr val="8C2F0A"/>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sz="3600">
                <a:solidFill>
                  <a:srgbClr val="FFFFFF"/>
                </a:solidFill>
                <a:effectLst>
                  <a:outerShdw sx="100000" sy="100000" kx="0" ky="0" algn="b" rotWithShape="0" blurRad="63500" dist="0" dir="0">
                    <a:srgbClr val="000000">
                      <a:alpha val="40000"/>
                    </a:srgbClr>
                  </a:outerShdw>
                </a:effectLst>
                <a:latin typeface="Arial Bold"/>
                <a:ea typeface="Arial Bold"/>
                <a:cs typeface="Arial Bold"/>
                <a:sym typeface="Arial Bold"/>
              </a:defRPr>
            </a:pPr>
          </a:p>
        </p:txBody>
      </p:sp>
      <p:sp>
        <p:nvSpPr>
          <p:cNvPr id="443" name="Shape 443"/>
          <p:cNvSpPr/>
          <p:nvPr/>
        </p:nvSpPr>
        <p:spPr>
          <a:xfrm>
            <a:off x="3712450" y="3263567"/>
            <a:ext cx="10972871" cy="83599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1826762">
              <a:defRPr sz="4200">
                <a:solidFill>
                  <a:srgbClr val="1C7B70"/>
                </a:solidFill>
                <a:latin typeface="Arial Bold"/>
                <a:ea typeface="Arial Bold"/>
                <a:cs typeface="Arial Bold"/>
                <a:sym typeface="Arial Bold"/>
              </a:defRPr>
            </a:lvl1pPr>
          </a:lstStyle>
          <a:p>
            <a:pPr lvl="0">
              <a:defRPr sz="1800">
                <a:solidFill>
                  <a:srgbClr val="000000"/>
                </a:solidFill>
              </a:defRPr>
            </a:pPr>
            <a:r>
              <a:rPr sz="4200">
                <a:solidFill>
                  <a:srgbClr val="1C7B70"/>
                </a:solidFill>
              </a:rPr>
              <a:t>IT Technology Eras</a:t>
            </a:r>
          </a:p>
        </p:txBody>
      </p:sp>
      <p:sp>
        <p:nvSpPr>
          <p:cNvPr id="444" name="Shape 444"/>
          <p:cNvSpPr/>
          <p:nvPr/>
        </p:nvSpPr>
        <p:spPr>
          <a:xfrm>
            <a:off x="3722940" y="5329104"/>
            <a:ext cx="3403601"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Mainframe</a:t>
            </a:r>
          </a:p>
        </p:txBody>
      </p:sp>
      <p:sp>
        <p:nvSpPr>
          <p:cNvPr id="445" name="Shape 445"/>
          <p:cNvSpPr/>
          <p:nvPr/>
        </p:nvSpPr>
        <p:spPr>
          <a:xfrm>
            <a:off x="7139511" y="5329104"/>
            <a:ext cx="3670572" cy="518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826762">
              <a:defRPr sz="3600">
                <a:solidFill>
                  <a:srgbClr val="00342F"/>
                </a:solidFill>
                <a:latin typeface="Arial"/>
                <a:ea typeface="Arial"/>
                <a:cs typeface="Arial"/>
                <a:sym typeface="Arial"/>
              </a:defRPr>
            </a:lvl1pPr>
          </a:lstStyle>
          <a:p>
            <a:pPr lvl="0">
              <a:defRPr sz="1800">
                <a:solidFill>
                  <a:srgbClr val="000000"/>
                </a:solidFill>
              </a:defRPr>
            </a:pPr>
            <a:r>
              <a:rPr sz="3600">
                <a:solidFill>
                  <a:srgbClr val="00342F"/>
                </a:solidFill>
              </a:rPr>
              <a:t>Client-Server</a:t>
            </a:r>
          </a:p>
        </p:txBody>
      </p:sp>
      <p:sp>
        <p:nvSpPr>
          <p:cNvPr id="446" name="Shape 446"/>
          <p:cNvSpPr/>
          <p:nvPr/>
        </p:nvSpPr>
        <p:spPr>
          <a:xfrm>
            <a:off x="8035749" y="4459255"/>
            <a:ext cx="1139883" cy="736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4"/>
                </a:moveTo>
                <a:lnTo>
                  <a:pt x="9130" y="16744"/>
                </a:lnTo>
                <a:lnTo>
                  <a:pt x="9130" y="20720"/>
                </a:lnTo>
                <a:lnTo>
                  <a:pt x="5644" y="20720"/>
                </a:lnTo>
                <a:lnTo>
                  <a:pt x="5644" y="21600"/>
                </a:lnTo>
                <a:lnTo>
                  <a:pt x="15948" y="21600"/>
                </a:lnTo>
                <a:lnTo>
                  <a:pt x="15948" y="20720"/>
                </a:lnTo>
                <a:lnTo>
                  <a:pt x="12470" y="20720"/>
                </a:lnTo>
                <a:lnTo>
                  <a:pt x="12470" y="16744"/>
                </a:lnTo>
                <a:lnTo>
                  <a:pt x="21600" y="16744"/>
                </a:lnTo>
                <a:lnTo>
                  <a:pt x="21600" y="0"/>
                </a:lnTo>
                <a:lnTo>
                  <a:pt x="0" y="0"/>
                </a:lnTo>
                <a:lnTo>
                  <a:pt x="0" y="16744"/>
                </a:lnTo>
                <a:close/>
                <a:moveTo>
                  <a:pt x="1889" y="2377"/>
                </a:moveTo>
                <a:lnTo>
                  <a:pt x="19719" y="2377"/>
                </a:lnTo>
                <a:lnTo>
                  <a:pt x="19719" y="14366"/>
                </a:lnTo>
                <a:lnTo>
                  <a:pt x="1889" y="14366"/>
                </a:lnTo>
                <a:lnTo>
                  <a:pt x="1889" y="2377"/>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sp>
        <p:nvSpPr>
          <p:cNvPr id="447" name="Shape 447"/>
          <p:cNvSpPr/>
          <p:nvPr/>
        </p:nvSpPr>
        <p:spPr>
          <a:xfrm>
            <a:off x="9276460" y="4505506"/>
            <a:ext cx="485663" cy="705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8" y="0"/>
                </a:moveTo>
                <a:cubicBezTo>
                  <a:pt x="2872" y="0"/>
                  <a:pt x="2872" y="0"/>
                  <a:pt x="2872" y="0"/>
                </a:cubicBezTo>
                <a:cubicBezTo>
                  <a:pt x="1294" y="0"/>
                  <a:pt x="0" y="668"/>
                  <a:pt x="0" y="1503"/>
                </a:cubicBezTo>
                <a:cubicBezTo>
                  <a:pt x="0" y="20097"/>
                  <a:pt x="0" y="20097"/>
                  <a:pt x="0" y="20097"/>
                </a:cubicBezTo>
                <a:cubicBezTo>
                  <a:pt x="0" y="20932"/>
                  <a:pt x="1294" y="21600"/>
                  <a:pt x="2872" y="21600"/>
                </a:cubicBezTo>
                <a:cubicBezTo>
                  <a:pt x="18688" y="21600"/>
                  <a:pt x="18688" y="21600"/>
                  <a:pt x="18688" y="21600"/>
                </a:cubicBezTo>
                <a:cubicBezTo>
                  <a:pt x="20306" y="21600"/>
                  <a:pt x="21600" y="20932"/>
                  <a:pt x="21600" y="20097"/>
                </a:cubicBezTo>
                <a:cubicBezTo>
                  <a:pt x="21600" y="1503"/>
                  <a:pt x="21600" y="1503"/>
                  <a:pt x="21600" y="1503"/>
                </a:cubicBezTo>
                <a:cubicBezTo>
                  <a:pt x="21600" y="668"/>
                  <a:pt x="20306" y="0"/>
                  <a:pt x="18688" y="0"/>
                </a:cubicBezTo>
                <a:close/>
                <a:moveTo>
                  <a:pt x="10800" y="2442"/>
                </a:moveTo>
                <a:cubicBezTo>
                  <a:pt x="12216" y="2442"/>
                  <a:pt x="13348" y="3026"/>
                  <a:pt x="13348" y="3757"/>
                </a:cubicBezTo>
                <a:cubicBezTo>
                  <a:pt x="13348" y="4487"/>
                  <a:pt x="12216" y="5071"/>
                  <a:pt x="10800" y="5071"/>
                </a:cubicBezTo>
                <a:cubicBezTo>
                  <a:pt x="9384" y="5071"/>
                  <a:pt x="8211" y="4487"/>
                  <a:pt x="8211" y="3757"/>
                </a:cubicBezTo>
                <a:cubicBezTo>
                  <a:pt x="8211" y="3026"/>
                  <a:pt x="9384" y="2442"/>
                  <a:pt x="10800" y="2442"/>
                </a:cubicBezTo>
                <a:close/>
                <a:moveTo>
                  <a:pt x="18202" y="19033"/>
                </a:moveTo>
                <a:cubicBezTo>
                  <a:pt x="3398" y="19033"/>
                  <a:pt x="3398" y="19033"/>
                  <a:pt x="3398" y="19033"/>
                </a:cubicBezTo>
                <a:cubicBezTo>
                  <a:pt x="3398" y="18553"/>
                  <a:pt x="3398" y="18553"/>
                  <a:pt x="3398" y="18553"/>
                </a:cubicBezTo>
                <a:cubicBezTo>
                  <a:pt x="18202" y="18553"/>
                  <a:pt x="18202" y="18553"/>
                  <a:pt x="18202" y="18553"/>
                </a:cubicBezTo>
                <a:lnTo>
                  <a:pt x="18202" y="19033"/>
                </a:lnTo>
                <a:close/>
                <a:moveTo>
                  <a:pt x="18202" y="17593"/>
                </a:moveTo>
                <a:cubicBezTo>
                  <a:pt x="3398" y="17593"/>
                  <a:pt x="3398" y="17593"/>
                  <a:pt x="3398" y="17593"/>
                </a:cubicBezTo>
                <a:cubicBezTo>
                  <a:pt x="3398" y="17134"/>
                  <a:pt x="3398" y="17134"/>
                  <a:pt x="3398" y="17134"/>
                </a:cubicBezTo>
                <a:cubicBezTo>
                  <a:pt x="18202" y="17134"/>
                  <a:pt x="18202" y="17134"/>
                  <a:pt x="18202" y="17134"/>
                </a:cubicBezTo>
                <a:lnTo>
                  <a:pt x="18202" y="17593"/>
                </a:lnTo>
                <a:close/>
                <a:moveTo>
                  <a:pt x="18202" y="16174"/>
                </a:moveTo>
                <a:cubicBezTo>
                  <a:pt x="3398" y="16174"/>
                  <a:pt x="3398" y="16174"/>
                  <a:pt x="3398" y="16174"/>
                </a:cubicBezTo>
                <a:cubicBezTo>
                  <a:pt x="3398" y="15694"/>
                  <a:pt x="3398" y="15694"/>
                  <a:pt x="3398" y="15694"/>
                </a:cubicBezTo>
                <a:cubicBezTo>
                  <a:pt x="18202" y="15694"/>
                  <a:pt x="18202" y="15694"/>
                  <a:pt x="18202" y="15694"/>
                </a:cubicBezTo>
                <a:lnTo>
                  <a:pt x="18202" y="16174"/>
                </a:lnTo>
                <a:close/>
                <a:moveTo>
                  <a:pt x="18202" y="14734"/>
                </a:moveTo>
                <a:cubicBezTo>
                  <a:pt x="3398" y="14734"/>
                  <a:pt x="3398" y="14734"/>
                  <a:pt x="3398" y="14734"/>
                </a:cubicBezTo>
                <a:cubicBezTo>
                  <a:pt x="3398" y="14254"/>
                  <a:pt x="3398" y="14254"/>
                  <a:pt x="3398" y="14254"/>
                </a:cubicBezTo>
                <a:cubicBezTo>
                  <a:pt x="18202" y="14254"/>
                  <a:pt x="18202" y="14254"/>
                  <a:pt x="18202" y="14254"/>
                </a:cubicBezTo>
                <a:lnTo>
                  <a:pt x="18202" y="14734"/>
                </a:lnTo>
                <a:close/>
              </a:path>
            </a:pathLst>
          </a:custGeom>
          <a:solidFill>
            <a:srgbClr val="00685D"/>
          </a:solidFill>
          <a:ln w="12700">
            <a:miter lim="400000"/>
          </a:ln>
        </p:spPr>
        <p:txBody>
          <a:bodyPr lIns="121919" tIns="121919" rIns="121919" bIns="121919"/>
          <a:lstStyle/>
          <a:p>
            <a:pPr lvl="0" algn="l" defTabSz="914400">
              <a:defRPr sz="4800">
                <a:solidFill>
                  <a:srgbClr val="00685D"/>
                </a:solidFill>
                <a:latin typeface="Arial"/>
                <a:ea typeface="Arial"/>
                <a:cs typeface="Arial"/>
                <a:sym typeface="Arial"/>
              </a:defRPr>
            </a:pPr>
          </a:p>
        </p:txBody>
      </p:sp>
      <p:grpSp>
        <p:nvGrpSpPr>
          <p:cNvPr id="455" name="Group 455"/>
          <p:cNvGrpSpPr/>
          <p:nvPr/>
        </p:nvGrpSpPr>
        <p:grpSpPr>
          <a:xfrm>
            <a:off x="4852295" y="4442218"/>
            <a:ext cx="1158807" cy="768511"/>
            <a:chOff x="0" y="0"/>
            <a:chExt cx="1158805" cy="768509"/>
          </a:xfrm>
        </p:grpSpPr>
        <p:grpSp>
          <p:nvGrpSpPr>
            <p:cNvPr id="451" name="Group 451"/>
            <p:cNvGrpSpPr/>
            <p:nvPr/>
          </p:nvGrpSpPr>
          <p:grpSpPr>
            <a:xfrm>
              <a:off x="-1" y="0"/>
              <a:ext cx="1158807" cy="730545"/>
              <a:chOff x="0" y="0"/>
              <a:chExt cx="1158805" cy="730544"/>
            </a:xfrm>
          </p:grpSpPr>
          <p:sp>
            <p:nvSpPr>
              <p:cNvPr id="448" name="Shape 448"/>
              <p:cNvSpPr/>
              <p:nvPr/>
            </p:nvSpPr>
            <p:spPr>
              <a:xfrm>
                <a:off x="738753"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29" y="0"/>
                      <a:pt x="0" y="4849"/>
                      <a:pt x="0" y="10756"/>
                    </a:cubicBezTo>
                    <a:cubicBezTo>
                      <a:pt x="0" y="16751"/>
                      <a:pt x="4829" y="21600"/>
                      <a:pt x="10800" y="21600"/>
                    </a:cubicBezTo>
                    <a:cubicBezTo>
                      <a:pt x="16771" y="21600"/>
                      <a:pt x="21600" y="16751"/>
                      <a:pt x="21600" y="10756"/>
                    </a:cubicBezTo>
                    <a:cubicBezTo>
                      <a:pt x="21600" y="4849"/>
                      <a:pt x="16771" y="0"/>
                      <a:pt x="10800" y="0"/>
                    </a:cubicBezTo>
                    <a:close/>
                    <a:moveTo>
                      <a:pt x="10800" y="17897"/>
                    </a:moveTo>
                    <a:cubicBezTo>
                      <a:pt x="6937" y="17897"/>
                      <a:pt x="3776" y="14723"/>
                      <a:pt x="3776" y="10756"/>
                    </a:cubicBezTo>
                    <a:cubicBezTo>
                      <a:pt x="3776" y="6877"/>
                      <a:pt x="6937" y="3703"/>
                      <a:pt x="10800" y="3703"/>
                    </a:cubicBezTo>
                    <a:cubicBezTo>
                      <a:pt x="14751" y="3703"/>
                      <a:pt x="17824" y="6877"/>
                      <a:pt x="17824" y="10756"/>
                    </a:cubicBezTo>
                    <a:cubicBezTo>
                      <a:pt x="17824" y="14723"/>
                      <a:pt x="14751" y="17897"/>
                      <a:pt x="10800" y="17897"/>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49" name="Shape 449"/>
              <p:cNvSpPr/>
              <p:nvPr/>
            </p:nvSpPr>
            <p:spPr>
              <a:xfrm>
                <a:off x="189637" y="196810"/>
                <a:ext cx="230020" cy="171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56"/>
                    </a:moveTo>
                    <a:cubicBezTo>
                      <a:pt x="21600" y="4849"/>
                      <a:pt x="16771" y="0"/>
                      <a:pt x="10800" y="0"/>
                    </a:cubicBezTo>
                    <a:cubicBezTo>
                      <a:pt x="4829" y="0"/>
                      <a:pt x="0" y="4849"/>
                      <a:pt x="0" y="10756"/>
                    </a:cubicBezTo>
                    <a:cubicBezTo>
                      <a:pt x="0" y="16751"/>
                      <a:pt x="4829" y="21600"/>
                      <a:pt x="10800" y="21600"/>
                    </a:cubicBezTo>
                    <a:cubicBezTo>
                      <a:pt x="16771" y="21600"/>
                      <a:pt x="21600" y="16751"/>
                      <a:pt x="21600" y="10756"/>
                    </a:cubicBezTo>
                    <a:close/>
                    <a:moveTo>
                      <a:pt x="3776" y="10756"/>
                    </a:moveTo>
                    <a:cubicBezTo>
                      <a:pt x="3776" y="6877"/>
                      <a:pt x="6937" y="3703"/>
                      <a:pt x="10800" y="3703"/>
                    </a:cubicBezTo>
                    <a:cubicBezTo>
                      <a:pt x="14751" y="3703"/>
                      <a:pt x="17824" y="6877"/>
                      <a:pt x="17824" y="10756"/>
                    </a:cubicBezTo>
                    <a:cubicBezTo>
                      <a:pt x="17824" y="14723"/>
                      <a:pt x="14751" y="17897"/>
                      <a:pt x="10800" y="17897"/>
                    </a:cubicBezTo>
                    <a:cubicBezTo>
                      <a:pt x="6937" y="17897"/>
                      <a:pt x="3776" y="14723"/>
                      <a:pt x="3776" y="1075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sp>
            <p:nvSpPr>
              <p:cNvPr id="450" name="Shape 450"/>
              <p:cNvSpPr/>
              <p:nvPr/>
            </p:nvSpPr>
            <p:spPr>
              <a:xfrm>
                <a:off x="-1" y="-1"/>
                <a:ext cx="1158807" cy="7305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63" y="0"/>
                    </a:moveTo>
                    <a:cubicBezTo>
                      <a:pt x="837" y="0"/>
                      <a:pt x="837" y="0"/>
                      <a:pt x="837" y="0"/>
                    </a:cubicBezTo>
                    <a:cubicBezTo>
                      <a:pt x="384" y="0"/>
                      <a:pt x="0" y="456"/>
                      <a:pt x="0" y="995"/>
                    </a:cubicBezTo>
                    <a:cubicBezTo>
                      <a:pt x="0" y="20605"/>
                      <a:pt x="0" y="20605"/>
                      <a:pt x="0" y="20605"/>
                    </a:cubicBezTo>
                    <a:cubicBezTo>
                      <a:pt x="0" y="21165"/>
                      <a:pt x="384" y="21600"/>
                      <a:pt x="837" y="21600"/>
                    </a:cubicBezTo>
                    <a:cubicBezTo>
                      <a:pt x="20763" y="21600"/>
                      <a:pt x="20763" y="21600"/>
                      <a:pt x="20763" y="21600"/>
                    </a:cubicBezTo>
                    <a:cubicBezTo>
                      <a:pt x="21234" y="21600"/>
                      <a:pt x="21600" y="21165"/>
                      <a:pt x="21600" y="20605"/>
                    </a:cubicBezTo>
                    <a:cubicBezTo>
                      <a:pt x="21600" y="995"/>
                      <a:pt x="21600" y="995"/>
                      <a:pt x="21600" y="995"/>
                    </a:cubicBezTo>
                    <a:cubicBezTo>
                      <a:pt x="21600" y="456"/>
                      <a:pt x="21234" y="0"/>
                      <a:pt x="20763" y="0"/>
                    </a:cubicBezTo>
                    <a:close/>
                    <a:moveTo>
                      <a:pt x="9972" y="2384"/>
                    </a:moveTo>
                    <a:cubicBezTo>
                      <a:pt x="11628" y="2384"/>
                      <a:pt x="11628" y="2384"/>
                      <a:pt x="11628" y="2384"/>
                    </a:cubicBezTo>
                    <a:cubicBezTo>
                      <a:pt x="12203" y="2384"/>
                      <a:pt x="12447" y="2881"/>
                      <a:pt x="12151" y="3462"/>
                    </a:cubicBezTo>
                    <a:cubicBezTo>
                      <a:pt x="11332" y="5162"/>
                      <a:pt x="11332" y="5162"/>
                      <a:pt x="11332" y="5162"/>
                    </a:cubicBezTo>
                    <a:cubicBezTo>
                      <a:pt x="11035" y="5763"/>
                      <a:pt x="10565" y="5763"/>
                      <a:pt x="10286" y="5162"/>
                    </a:cubicBezTo>
                    <a:cubicBezTo>
                      <a:pt x="9449" y="3462"/>
                      <a:pt x="9449" y="3462"/>
                      <a:pt x="9449" y="3462"/>
                    </a:cubicBezTo>
                    <a:cubicBezTo>
                      <a:pt x="9170" y="2881"/>
                      <a:pt x="9397" y="2384"/>
                      <a:pt x="9972" y="2384"/>
                    </a:cubicBezTo>
                    <a:close/>
                    <a:moveTo>
                      <a:pt x="1325" y="8354"/>
                    </a:moveTo>
                    <a:cubicBezTo>
                      <a:pt x="1325" y="5493"/>
                      <a:pt x="3277" y="3192"/>
                      <a:pt x="5683" y="3192"/>
                    </a:cubicBezTo>
                    <a:cubicBezTo>
                      <a:pt x="8089" y="3192"/>
                      <a:pt x="10042" y="5493"/>
                      <a:pt x="10042" y="8354"/>
                    </a:cubicBezTo>
                    <a:cubicBezTo>
                      <a:pt x="10042" y="11215"/>
                      <a:pt x="8089" y="13536"/>
                      <a:pt x="5683" y="13536"/>
                    </a:cubicBezTo>
                    <a:cubicBezTo>
                      <a:pt x="3277" y="13536"/>
                      <a:pt x="1325" y="11215"/>
                      <a:pt x="1325" y="8354"/>
                    </a:cubicBezTo>
                    <a:close/>
                    <a:moveTo>
                      <a:pt x="17695" y="18325"/>
                    </a:moveTo>
                    <a:cubicBezTo>
                      <a:pt x="17695" y="18822"/>
                      <a:pt x="17364" y="19216"/>
                      <a:pt x="16945" y="19216"/>
                    </a:cubicBezTo>
                    <a:cubicBezTo>
                      <a:pt x="4655" y="19216"/>
                      <a:pt x="4655" y="19216"/>
                      <a:pt x="4655" y="19216"/>
                    </a:cubicBezTo>
                    <a:cubicBezTo>
                      <a:pt x="4236" y="19216"/>
                      <a:pt x="3905" y="18822"/>
                      <a:pt x="3905" y="18325"/>
                    </a:cubicBezTo>
                    <a:cubicBezTo>
                      <a:pt x="3905" y="16355"/>
                      <a:pt x="3905" y="16355"/>
                      <a:pt x="3905" y="16355"/>
                    </a:cubicBezTo>
                    <a:cubicBezTo>
                      <a:pt x="3905" y="15879"/>
                      <a:pt x="4236" y="15464"/>
                      <a:pt x="4655" y="15464"/>
                    </a:cubicBezTo>
                    <a:cubicBezTo>
                      <a:pt x="16945" y="15464"/>
                      <a:pt x="16945" y="15464"/>
                      <a:pt x="16945" y="15464"/>
                    </a:cubicBezTo>
                    <a:cubicBezTo>
                      <a:pt x="17364" y="15464"/>
                      <a:pt x="17695" y="15879"/>
                      <a:pt x="17695" y="16355"/>
                    </a:cubicBezTo>
                    <a:lnTo>
                      <a:pt x="17695" y="18325"/>
                    </a:lnTo>
                    <a:close/>
                    <a:moveTo>
                      <a:pt x="15917" y="13536"/>
                    </a:moveTo>
                    <a:cubicBezTo>
                      <a:pt x="13511" y="13536"/>
                      <a:pt x="11558" y="11215"/>
                      <a:pt x="11558" y="8354"/>
                    </a:cubicBezTo>
                    <a:cubicBezTo>
                      <a:pt x="11558" y="5493"/>
                      <a:pt x="13511" y="3192"/>
                      <a:pt x="15917" y="3192"/>
                    </a:cubicBezTo>
                    <a:cubicBezTo>
                      <a:pt x="18323" y="3192"/>
                      <a:pt x="20275" y="5493"/>
                      <a:pt x="20275" y="8354"/>
                    </a:cubicBezTo>
                    <a:cubicBezTo>
                      <a:pt x="20275" y="11215"/>
                      <a:pt x="18323" y="13536"/>
                      <a:pt x="15917" y="13536"/>
                    </a:cubicBezTo>
                    <a:close/>
                  </a:path>
                </a:pathLst>
              </a:custGeom>
              <a:solidFill>
                <a:srgbClr val="00685D"/>
              </a:solidFill>
              <a:ln w="12700" cap="flat">
                <a:noFill/>
                <a:miter lim="400000"/>
              </a:ln>
              <a:effectLst/>
            </p:spPr>
            <p:txBody>
              <a:bodyPr wrap="square" lIns="121919" tIns="121919" rIns="121919" bIns="121919" numCol="1" anchor="t">
                <a:noAutofit/>
              </a:bodyPr>
              <a:lstStyle/>
              <a:p>
                <a:pPr lvl="0" algn="l" defTabSz="914400">
                  <a:defRPr sz="4800">
                    <a:solidFill>
                      <a:srgbClr val="00685D"/>
                    </a:solidFill>
                    <a:latin typeface="Arial"/>
                    <a:ea typeface="Arial"/>
                    <a:cs typeface="Arial"/>
                    <a:sym typeface="Arial"/>
                  </a:defRPr>
                </a:pPr>
              </a:p>
            </p:txBody>
          </p:sp>
        </p:grpSp>
        <p:grpSp>
          <p:nvGrpSpPr>
            <p:cNvPr id="454" name="Group 454"/>
            <p:cNvGrpSpPr/>
            <p:nvPr/>
          </p:nvGrpSpPr>
          <p:grpSpPr>
            <a:xfrm>
              <a:off x="90257" y="689862"/>
              <a:ext cx="978292" cy="78648"/>
              <a:chOff x="0" y="0"/>
              <a:chExt cx="978290" cy="78646"/>
            </a:xfrm>
          </p:grpSpPr>
          <p:sp>
            <p:nvSpPr>
              <p:cNvPr id="452" name="Shape 452"/>
              <p:cNvSpPr/>
              <p:nvPr/>
            </p:nvSpPr>
            <p:spPr>
              <a:xfrm>
                <a:off x="-1" y="0"/>
                <a:ext cx="104891"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sp>
            <p:nvSpPr>
              <p:cNvPr id="453" name="Shape 453"/>
              <p:cNvSpPr/>
              <p:nvPr/>
            </p:nvSpPr>
            <p:spPr>
              <a:xfrm>
                <a:off x="873401" y="0"/>
                <a:ext cx="104890" cy="78647"/>
              </a:xfrm>
              <a:prstGeom prst="roundRect">
                <a:avLst>
                  <a:gd name="adj" fmla="val 6250"/>
                </a:avLst>
              </a:prstGeom>
              <a:solidFill>
                <a:srgbClr val="00685D"/>
              </a:solidFill>
              <a:ln w="12700" cap="flat">
                <a:noFill/>
                <a:miter lim="400000"/>
              </a:ln>
              <a:effectLst/>
            </p:spPr>
            <p:txBody>
              <a:bodyPr wrap="square" lIns="121919" tIns="121919" rIns="121919" bIns="121919" numCol="1" anchor="ctr">
                <a:noAutofit/>
              </a:bodyPr>
              <a:lstStyle/>
              <a:p>
                <a:pPr lvl="0" algn="l" defTabSz="1826762">
                  <a:defRPr sz="3600">
                    <a:solidFill>
                      <a:srgbClr val="FFFFFF"/>
                    </a:solidFill>
                    <a:latin typeface="Arial"/>
                    <a:ea typeface="Arial"/>
                    <a:cs typeface="Arial"/>
                    <a:sym typeface="Arial"/>
                  </a:defRPr>
                </a:pPr>
              </a:p>
            </p:txBody>
          </p:sp>
        </p:grpSp>
      </p:grpSp>
      <p:sp>
        <p:nvSpPr>
          <p:cNvPr id="456" name="Shape 456"/>
          <p:cNvSpPr/>
          <p:nvPr/>
        </p:nvSpPr>
        <p:spPr>
          <a:xfrm>
            <a:off x="19338430" y="5604658"/>
            <a:ext cx="4614417" cy="21186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defTabSz="914400">
              <a:defRPr sz="3600">
                <a:solidFill>
                  <a:srgbClr val="007CA2"/>
                </a:solidFill>
                <a:latin typeface="Arial Bold"/>
                <a:ea typeface="Arial Bold"/>
                <a:cs typeface="Arial Bold"/>
                <a:sym typeface="Arial Bold"/>
              </a:defRPr>
            </a:lvl1pPr>
          </a:lstStyle>
          <a:p>
            <a:pPr lvl="0">
              <a:defRPr sz="1800">
                <a:solidFill>
                  <a:srgbClr val="000000"/>
                </a:solidFill>
              </a:defRPr>
            </a:pPr>
            <a:r>
              <a:rPr sz="3600">
                <a:solidFill>
                  <a:srgbClr val="007CA2"/>
                </a:solidFill>
              </a:rPr>
              <a:t>The exponential increase in business expectations is unsustainable for IT</a:t>
            </a:r>
          </a:p>
        </p:txBody>
      </p:sp>
      <p:sp>
        <p:nvSpPr>
          <p:cNvPr id="457" name="Shape 457"/>
          <p:cNvSpPr/>
          <p:nvPr/>
        </p:nvSpPr>
        <p:spPr>
          <a:xfrm>
            <a:off x="14476355" y="7490007"/>
            <a:ext cx="3796963" cy="1183360"/>
          </a:xfrm>
          <a:prstGeom prst="rect">
            <a:avLst/>
          </a:prstGeom>
          <a:ln w="12700">
            <a:miter lim="400000"/>
          </a:ln>
          <a:extLst>
            <a:ext uri="{C572A759-6A51-4108-AA02-DFA0A04FC94B}">
              <ma14:wrappingTextBoxFlag xmlns:ma14="http://schemas.microsoft.com/office/mac/drawingml/2011/main" val="1"/>
            </a:ext>
          </a:extLst>
        </p:spPr>
        <p:txBody>
          <a:bodyPr lIns="91418" tIns="91418" rIns="91418" bIns="91418">
            <a:spAutoFit/>
          </a:bodyPr>
          <a:lstStyle/>
          <a:p>
            <a:pPr lvl="0" defTabSz="914400">
              <a:lnSpc>
                <a:spcPts val="4000"/>
              </a:lnSpc>
              <a:defRPr sz="1800"/>
            </a:pPr>
            <a:r>
              <a:rPr sz="3200">
                <a:latin typeface="Arial Bold"/>
                <a:ea typeface="Arial Bold"/>
                <a:cs typeface="Arial Bold"/>
                <a:sym typeface="Arial Bold"/>
              </a:rPr>
              <a:t>Millions of Apps</a:t>
            </a:r>
            <a:endParaRPr sz="3200">
              <a:latin typeface="Arial Bold"/>
              <a:ea typeface="Arial Bold"/>
              <a:cs typeface="Arial Bold"/>
              <a:sym typeface="Arial Bold"/>
            </a:endParaRPr>
          </a:p>
          <a:p>
            <a:pPr lvl="0" defTabSz="914400">
              <a:lnSpc>
                <a:spcPts val="4000"/>
              </a:lnSpc>
              <a:defRPr sz="1800"/>
            </a:pPr>
            <a:r>
              <a:rPr sz="3200">
                <a:latin typeface="Arial Bold"/>
                <a:ea typeface="Arial Bold"/>
                <a:cs typeface="Arial Bold"/>
                <a:sym typeface="Arial Bold"/>
              </a:rPr>
              <a:t>Billions of Users</a:t>
            </a:r>
          </a:p>
        </p:txBody>
      </p:sp>
      <p:sp>
        <p:nvSpPr>
          <p:cNvPr id="458" name="Shape 458"/>
          <p:cNvSpPr/>
          <p:nvPr/>
        </p:nvSpPr>
        <p:spPr>
          <a:xfrm>
            <a:off x="681367" y="11766866"/>
            <a:ext cx="12613145" cy="589469"/>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0" algn="l" defTabSz="914400">
              <a:defRPr sz="1800"/>
            </a:pPr>
            <a:r>
              <a:rPr sz="2400">
                <a:solidFill>
                  <a:srgbClr val="00685D"/>
                </a:solidFill>
                <a:latin typeface="Arial"/>
                <a:ea typeface="Arial"/>
                <a:cs typeface="Arial"/>
                <a:sym typeface="Arial"/>
              </a:rPr>
              <a:t>* Source: Gartner, 2013: </a:t>
            </a:r>
            <a:r>
              <a:rPr i="1" sz="2400">
                <a:solidFill>
                  <a:srgbClr val="00685D"/>
                </a:solidFill>
                <a:latin typeface="Arial"/>
                <a:ea typeface="Arial"/>
                <a:cs typeface="Arial"/>
                <a:sym typeface="Arial"/>
              </a:rPr>
              <a:t>“Hunting and Harvesting in a Digital World: The 2013 CIO Agenda”</a:t>
            </a:r>
          </a:p>
        </p:txBody>
      </p:sp>
      <p:grpSp>
        <p:nvGrpSpPr>
          <p:cNvPr id="461" name="Group 461"/>
          <p:cNvGrpSpPr/>
          <p:nvPr/>
        </p:nvGrpSpPr>
        <p:grpSpPr>
          <a:xfrm>
            <a:off x="3703458" y="9655884"/>
            <a:ext cx="16453215" cy="2348817"/>
            <a:chOff x="0" y="0"/>
            <a:chExt cx="16453214" cy="2348816"/>
          </a:xfrm>
        </p:grpSpPr>
        <p:sp>
          <p:nvSpPr>
            <p:cNvPr id="459" name="Shape 459"/>
            <p:cNvSpPr/>
            <p:nvPr/>
          </p:nvSpPr>
          <p:spPr>
            <a:xfrm>
              <a:off x="0" y="0"/>
              <a:ext cx="16453215" cy="2348817"/>
            </a:xfrm>
            <a:prstGeom prst="rightArrow">
              <a:avLst>
                <a:gd name="adj1" fmla="val 50000"/>
                <a:gd name="adj2" fmla="val 18750"/>
              </a:avLst>
            </a:prstGeom>
            <a:solidFill>
              <a:srgbClr val="00685D"/>
            </a:solidFill>
            <a:ln w="50800" cap="flat">
              <a:solidFill>
                <a:srgbClr val="FFFFFF"/>
              </a:solidFill>
              <a:prstDash val="solid"/>
              <a:round/>
            </a:ln>
            <a:effectLst>
              <a:outerShdw sx="100000" sy="100000" kx="0" ky="0" algn="b" rotWithShape="0" blurRad="774700" dist="635000" dir="5400000">
                <a:srgbClr val="000000">
                  <a:alpha val="31000"/>
                </a:srgbClr>
              </a:outerShdw>
            </a:effectLst>
          </p:spPr>
          <p:txBody>
            <a:bodyPr wrap="square" lIns="121919" tIns="121919" rIns="121919" bIns="121919" numCol="1" anchor="ctr">
              <a:noAutofit/>
            </a:bodyPr>
            <a:lstStyle/>
            <a:p>
              <a:pPr lvl="0" defTabSz="914400">
                <a:defRPr sz="3600">
                  <a:solidFill>
                    <a:srgbClr val="FFFFFF"/>
                  </a:solidFill>
                  <a:effectLst>
                    <a:outerShdw sx="100000" sy="100000" kx="0" ky="0" algn="b" rotWithShape="0" blurRad="63500" dist="0" dir="0">
                      <a:srgbClr val="000000">
                        <a:alpha val="40000"/>
                      </a:srgbClr>
                    </a:outerShdw>
                  </a:effectLst>
                  <a:latin typeface="Arial Bold"/>
                  <a:ea typeface="Arial Bold"/>
                  <a:cs typeface="Arial Bold"/>
                  <a:sym typeface="Arial Bold"/>
                </a:defRPr>
              </a:pPr>
            </a:p>
          </p:txBody>
        </p:sp>
        <p:sp>
          <p:nvSpPr>
            <p:cNvPr id="460" name="Shape 460"/>
            <p:cNvSpPr/>
            <p:nvPr/>
          </p:nvSpPr>
          <p:spPr>
            <a:xfrm>
              <a:off x="5450006" y="915187"/>
              <a:ext cx="4965999" cy="518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defTabSz="914400">
                <a:defRPr sz="3600">
                  <a:solidFill>
                    <a:srgbClr val="FFFFFF"/>
                  </a:solidFill>
                  <a:effectLst>
                    <a:outerShdw sx="100000" sy="100000" kx="0" ky="0" algn="b" rotWithShape="0" blurRad="63500" dist="0" dir="0">
                      <a:srgbClr val="000000">
                        <a:alpha val="40000"/>
                      </a:srgbClr>
                    </a:outerShdw>
                  </a:effectLst>
                  <a:latin typeface="Arial Bold"/>
                  <a:ea typeface="Arial Bold"/>
                  <a:cs typeface="Arial Bold"/>
                  <a:sym typeface="Arial Bold"/>
                </a:defRPr>
              </a:lvl1pPr>
            </a:lstStyle>
            <a:p>
              <a:pPr lvl="0">
                <a:defRPr sz="1800">
                  <a:solidFill>
                    <a:srgbClr val="000000"/>
                  </a:solidFill>
                  <a:effectLst/>
                </a:defRPr>
              </a:pPr>
              <a:r>
                <a:rPr sz="3600">
                  <a:solidFill>
                    <a:srgbClr val="FFFFFF"/>
                  </a:solidFill>
                  <a:effectLst>
                    <a:outerShdw sx="100000" sy="100000" kx="0" ky="0" algn="b" rotWithShape="0" blurRad="63500" dist="0" dir="0">
                      <a:srgbClr val="000000">
                        <a:alpha val="40000"/>
                      </a:srgbClr>
                    </a:outerShdw>
                  </a:effectLst>
                </a:rPr>
                <a:t>$	 $	 $	 $	 $	 $</a:t>
              </a:r>
            </a:p>
          </p:txBody>
        </p:sp>
      </p:grpSp>
      <p:sp>
        <p:nvSpPr>
          <p:cNvPr id="462" name="Shape 462"/>
          <p:cNvSpPr/>
          <p:nvPr/>
        </p:nvSpPr>
        <p:spPr>
          <a:xfrm>
            <a:off x="-1" y="9430196"/>
            <a:ext cx="3251207" cy="92650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sz="3200">
                <a:solidFill>
                  <a:srgbClr val="FF6600"/>
                </a:solidFill>
                <a:latin typeface="Arial Bold"/>
                <a:ea typeface="Arial Bold"/>
                <a:cs typeface="Arial Bold"/>
                <a:sym typeface="Arial Bold"/>
              </a:defRPr>
            </a:lvl1pPr>
          </a:lstStyle>
          <a:p>
            <a:pPr lvl="0">
              <a:defRPr sz="1800">
                <a:solidFill>
                  <a:srgbClr val="000000"/>
                </a:solidFill>
              </a:defRPr>
            </a:pPr>
            <a:r>
              <a:rPr sz="3200">
                <a:solidFill>
                  <a:srgbClr val="FF6600"/>
                </a:solidFill>
              </a:rPr>
              <a:t>Ability of IT to Deliver S/W</a:t>
            </a:r>
          </a:p>
        </p:txBody>
      </p:sp>
      <p:sp>
        <p:nvSpPr>
          <p:cNvPr id="463" name="Shape 463"/>
          <p:cNvSpPr/>
          <p:nvPr/>
        </p:nvSpPr>
        <p:spPr>
          <a:xfrm>
            <a:off x="720917" y="10536663"/>
            <a:ext cx="2530286"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sz="3200">
                <a:solidFill>
                  <a:srgbClr val="00685D"/>
                </a:solidFill>
                <a:latin typeface="Arial Bold"/>
                <a:ea typeface="Arial Bold"/>
                <a:cs typeface="Arial Bold"/>
                <a:sym typeface="Arial Bold"/>
              </a:defRPr>
            </a:lvl1pPr>
          </a:lstStyle>
          <a:p>
            <a:pPr lvl="0">
              <a:defRPr sz="1800">
                <a:solidFill>
                  <a:srgbClr val="000000"/>
                </a:solidFill>
              </a:defRPr>
            </a:pPr>
            <a:r>
              <a:rPr sz="3200">
                <a:solidFill>
                  <a:srgbClr val="00685D"/>
                </a:solidFill>
              </a:rPr>
              <a:t>Steady IT Budgets*</a:t>
            </a:r>
          </a:p>
        </p:txBody>
      </p:sp>
      <p:sp>
        <p:nvSpPr>
          <p:cNvPr id="464" name="Shape 464"/>
          <p:cNvSpPr/>
          <p:nvPr/>
        </p:nvSpPr>
        <p:spPr>
          <a:xfrm>
            <a:off x="495204" y="8085870"/>
            <a:ext cx="2755999" cy="92650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defTabSz="1826762">
              <a:defRPr sz="3200">
                <a:solidFill>
                  <a:srgbClr val="8C2F0A"/>
                </a:solidFill>
                <a:latin typeface="Arial Bold"/>
                <a:ea typeface="Arial Bold"/>
                <a:cs typeface="Arial Bold"/>
                <a:sym typeface="Arial Bold"/>
              </a:defRPr>
            </a:lvl1pPr>
          </a:lstStyle>
          <a:p>
            <a:pPr lvl="0">
              <a:defRPr sz="1800">
                <a:solidFill>
                  <a:srgbClr val="000000"/>
                </a:solidFill>
              </a:defRPr>
            </a:pPr>
            <a:r>
              <a:rPr sz="3200">
                <a:solidFill>
                  <a:srgbClr val="8C2F0A"/>
                </a:solidFill>
              </a:rPr>
              <a:t>Business Expectations</a:t>
            </a:r>
          </a:p>
        </p:txBody>
      </p:sp>
      <p:sp>
        <p:nvSpPr>
          <p:cNvPr id="465" name="Shape 465"/>
          <p:cNvSpPr/>
          <p:nvPr/>
        </p:nvSpPr>
        <p:spPr>
          <a:xfrm>
            <a:off x="11149422" y="467912"/>
            <a:ext cx="1300950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small">
                <a:solidFill>
                  <a:srgbClr val="53585F"/>
                </a:solidFill>
              </a:defRPr>
            </a:lvl1pPr>
          </a:lstStyle>
          <a:p>
            <a:pPr lvl="0">
              <a:defRPr cap="none" sz="1800">
                <a:solidFill>
                  <a:srgbClr val="000000"/>
                </a:solidFill>
              </a:defRPr>
            </a:pPr>
            <a:r>
              <a:rPr cap="small" sz="5000">
                <a:solidFill>
                  <a:srgbClr val="53585F"/>
                </a:solidFill>
              </a:rPr>
              <a:t>Business Expectations Exceed IT Capabilities</a:t>
            </a:r>
          </a:p>
        </p:txBody>
      </p:sp>
      <p:sp>
        <p:nvSpPr>
          <p:cNvPr id="466" name="Shape 466"/>
          <p:cNvSpPr/>
          <p:nvPr/>
        </p:nvSpPr>
        <p:spPr>
          <a:xfrm>
            <a:off x="17535047" y="1216624"/>
            <a:ext cx="659589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b="1" cap="small" sz="2500">
                <a:solidFill>
                  <a:srgbClr val="53585F"/>
                </a:solidFill>
              </a:defRPr>
            </a:lvl1pPr>
          </a:lstStyle>
          <a:p>
            <a:pPr lvl="0">
              <a:defRPr b="0" cap="none" sz="1800">
                <a:solidFill>
                  <a:srgbClr val="000000"/>
                </a:solidFill>
              </a:defRPr>
            </a:pPr>
            <a:r>
              <a:rPr b="1" cap="small" sz="2500">
                <a:solidFill>
                  <a:srgbClr val="53585F"/>
                </a:solidFill>
              </a:rPr>
              <a:t>The Unsustainable Path for Traditional IT</a:t>
            </a:r>
          </a:p>
        </p:txBody>
      </p:sp>
      <p:sp>
        <p:nvSpPr>
          <p:cNvPr id="467" name="Shape 467"/>
          <p:cNvSpPr/>
          <p:nvPr/>
        </p:nvSpPr>
        <p:spPr>
          <a:xfrm>
            <a:off x="3703458" y="9252346"/>
            <a:ext cx="16453215" cy="1935541"/>
          </a:xfrm>
          <a:prstGeom prst="rightArrow">
            <a:avLst>
              <a:gd name="adj1" fmla="val 50000"/>
              <a:gd name="adj2" fmla="val 22754"/>
            </a:avLst>
          </a:prstGeom>
          <a:solidFill>
            <a:srgbClr val="F16F3B"/>
          </a:solidFill>
          <a:ln w="50800">
            <a:solidFill>
              <a:srgbClr val="FFFFFF"/>
            </a:solidFill>
            <a:round/>
          </a:ln>
          <a:effectLst>
            <a:outerShdw sx="100000" sy="100000" kx="0" ky="0" algn="b" rotWithShape="0" blurRad="774700" dist="635000" dir="5400000">
              <a:srgbClr val="000000">
                <a:alpha val="31000"/>
              </a:srgbClr>
            </a:outerShdw>
          </a:effectLst>
        </p:spPr>
        <p:txBody>
          <a:bodyPr lIns="121919" tIns="121919" rIns="121919" bIns="121919" anchor="ctr"/>
          <a:lstStyle/>
          <a:p>
            <a:pPr lvl="0" defTabSz="914400">
              <a:defRPr sz="3600">
                <a:solidFill>
                  <a:srgbClr val="FFFFFF"/>
                </a:solidFill>
                <a:effectLst>
                  <a:outerShdw sx="100000" sy="100000" kx="0" ky="0" algn="b" rotWithShape="0" blurRad="63500" dist="0" dir="0">
                    <a:srgbClr val="000000">
                      <a:alpha val="40000"/>
                    </a:srgbClr>
                  </a:outerShdw>
                </a:effectLst>
                <a:latin typeface="Arial Bold"/>
                <a:ea typeface="Arial Bold"/>
                <a:cs typeface="Arial Bold"/>
                <a:sym typeface="Arial Bold"/>
              </a:defRPr>
            </a:pPr>
          </a:p>
        </p:txBody>
      </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464"/>
                                        </p:tgtEl>
                                        <p:attrNameLst>
                                          <p:attrName>style.visibility</p:attrName>
                                        </p:attrNameLst>
                                      </p:cBhvr>
                                      <p:to>
                                        <p:strVal val="visible"/>
                                      </p:to>
                                    </p:set>
                                    <p:anim calcmode="lin" valueType="num">
                                      <p:cBhvr>
                                        <p:cTn id="7" dur="500" fill="hold"/>
                                        <p:tgtEl>
                                          <p:spTgt spid="464"/>
                                        </p:tgtEl>
                                        <p:attrNameLst>
                                          <p:attrName>ppt_x</p:attrName>
                                        </p:attrNameLst>
                                      </p:cBhvr>
                                      <p:tavLst>
                                        <p:tav tm="0">
                                          <p:val>
                                            <p:strVal val="0-#ppt_w/2"/>
                                          </p:val>
                                        </p:tav>
                                        <p:tav tm="100000">
                                          <p:val>
                                            <p:strVal val="#ppt_x"/>
                                          </p:val>
                                        </p:tav>
                                      </p:tavLst>
                                    </p:anim>
                                    <p:anim calcmode="lin" valueType="num">
                                      <p:cBhvr>
                                        <p:cTn id="8" dur="500" fill="hold"/>
                                        <p:tgtEl>
                                          <p:spTgt spid="4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nodeType="afterEffect" presetClass="entr" presetSubtype="8" presetID="22" grpId="2" fill="hold">
                                  <p:stCondLst>
                                    <p:cond delay="0"/>
                                  </p:stCondLst>
                                  <p:iterate type="el" backwards="0">
                                    <p:tmAbs val="0"/>
                                  </p:iterate>
                                  <p:childTnLst>
                                    <p:set>
                                      <p:cBhvr>
                                        <p:cTn id="11" fill="hold"/>
                                        <p:tgtEl>
                                          <p:spTgt spid="442"/>
                                        </p:tgtEl>
                                        <p:attrNameLst>
                                          <p:attrName>style.visibility</p:attrName>
                                        </p:attrNameLst>
                                      </p:cBhvr>
                                      <p:to>
                                        <p:strVal val="visible"/>
                                      </p:to>
                                    </p:set>
                                    <p:animEffect filter="wipe(left)" transition="in">
                                      <p:cBhvr>
                                        <p:cTn id="12" dur="1000"/>
                                        <p:tgtEl>
                                          <p:spTgt spid="442"/>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8" presetID="22" grpId="3" fill="hold">
                                  <p:stCondLst>
                                    <p:cond delay="0"/>
                                  </p:stCondLst>
                                  <p:iterate type="el" backwards="0">
                                    <p:tmAbs val="0"/>
                                  </p:iterate>
                                  <p:childTnLst>
                                    <p:set>
                                      <p:cBhvr>
                                        <p:cTn id="16" fill="hold"/>
                                        <p:tgtEl>
                                          <p:spTgt spid="461"/>
                                        </p:tgtEl>
                                        <p:attrNameLst>
                                          <p:attrName>style.visibility</p:attrName>
                                        </p:attrNameLst>
                                      </p:cBhvr>
                                      <p:to>
                                        <p:strVal val="visible"/>
                                      </p:to>
                                    </p:set>
                                    <p:animEffect filter="wipe(left)" transition="in">
                                      <p:cBhvr>
                                        <p:cTn id="17" dur="500"/>
                                        <p:tgtEl>
                                          <p:spTgt spid="461"/>
                                        </p:tgtEl>
                                      </p:cBhvr>
                                    </p:animEffect>
                                  </p:childTnLst>
                                </p:cTn>
                              </p:par>
                            </p:childTnLst>
                          </p:cTn>
                        </p:par>
                        <p:par>
                          <p:cTn id="18" fill="hold">
                            <p:stCondLst>
                              <p:cond delay="500"/>
                            </p:stCondLst>
                            <p:childTnLst>
                              <p:par>
                                <p:cTn id="19" nodeType="afterEffect" presetClass="entr" presetSubtype="0" presetID="1" grpId="4" fill="hold">
                                  <p:stCondLst>
                                    <p:cond delay="0"/>
                                  </p:stCondLst>
                                  <p:iterate type="el" backwards="0">
                                    <p:tmAbs val="0"/>
                                  </p:iterate>
                                  <p:childTnLst>
                                    <p:set>
                                      <p:cBhvr>
                                        <p:cTn id="20" fill="hold"/>
                                        <p:tgtEl>
                                          <p:spTgt spid="4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8" presetID="2" grpId="5" fill="hold">
                                  <p:stCondLst>
                                    <p:cond delay="0"/>
                                  </p:stCondLst>
                                  <p:iterate type="el" backwards="0">
                                    <p:tmAbs val="0"/>
                                  </p:iterate>
                                  <p:childTnLst>
                                    <p:set>
                                      <p:cBhvr>
                                        <p:cTn id="24" fill="hold"/>
                                        <p:tgtEl>
                                          <p:spTgt spid="462"/>
                                        </p:tgtEl>
                                        <p:attrNameLst>
                                          <p:attrName>style.visibility</p:attrName>
                                        </p:attrNameLst>
                                      </p:cBhvr>
                                      <p:to>
                                        <p:strVal val="visible"/>
                                      </p:to>
                                    </p:set>
                                    <p:anim calcmode="lin" valueType="num">
                                      <p:cBhvr>
                                        <p:cTn id="25" dur="500" fill="hold"/>
                                        <p:tgtEl>
                                          <p:spTgt spid="462"/>
                                        </p:tgtEl>
                                        <p:attrNameLst>
                                          <p:attrName>ppt_x</p:attrName>
                                        </p:attrNameLst>
                                      </p:cBhvr>
                                      <p:tavLst>
                                        <p:tav tm="0">
                                          <p:val>
                                            <p:strVal val="0-#ppt_w/2"/>
                                          </p:val>
                                        </p:tav>
                                        <p:tav tm="100000">
                                          <p:val>
                                            <p:strVal val="#ppt_x"/>
                                          </p:val>
                                        </p:tav>
                                      </p:tavLst>
                                    </p:anim>
                                    <p:anim calcmode="lin" valueType="num">
                                      <p:cBhvr>
                                        <p:cTn id="26" dur="500" fill="hold"/>
                                        <p:tgtEl>
                                          <p:spTgt spid="462"/>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nodeType="afterEffect" presetClass="entr" presetSubtype="8" presetID="22" grpId="6" fill="hold">
                                  <p:stCondLst>
                                    <p:cond delay="0"/>
                                  </p:stCondLst>
                                  <p:iterate type="el" backwards="0">
                                    <p:tmAbs val="0"/>
                                  </p:iterate>
                                  <p:childTnLst>
                                    <p:set>
                                      <p:cBhvr>
                                        <p:cTn id="29" fill="hold"/>
                                        <p:tgtEl>
                                          <p:spTgt spid="467"/>
                                        </p:tgtEl>
                                        <p:attrNameLst>
                                          <p:attrName>style.visibility</p:attrName>
                                        </p:attrNameLst>
                                      </p:cBhvr>
                                      <p:to>
                                        <p:strVal val="visible"/>
                                      </p:to>
                                    </p:set>
                                    <p:animEffect filter="wipe(left)" transition="in">
                                      <p:cBhvr>
                                        <p:cTn id="30" dur="750"/>
                                        <p:tgtEl>
                                          <p:spTgt spid="467"/>
                                        </p:tgtEl>
                                      </p:cBhvr>
                                    </p:animEffect>
                                  </p:childTnLst>
                                </p:cTn>
                              </p:par>
                            </p:childTnLst>
                          </p:cTn>
                        </p:par>
                        <p:par>
                          <p:cTn id="31" fill="hold">
                            <p:stCondLst>
                              <p:cond delay="1250"/>
                            </p:stCondLst>
                            <p:childTnLst>
                              <p:par>
                                <p:cTn id="32" nodeType="afterEffect" presetClass="entr" presetSubtype="8" presetID="22" grpId="7" fill="hold">
                                  <p:stCondLst>
                                    <p:cond delay="500"/>
                                  </p:stCondLst>
                                  <p:iterate type="el" backwards="0">
                                    <p:tmAbs val="0"/>
                                  </p:iterate>
                                  <p:childTnLst>
                                    <p:set>
                                      <p:cBhvr>
                                        <p:cTn id="33" fill="hold"/>
                                        <p:tgtEl>
                                          <p:spTgt spid="441"/>
                                        </p:tgtEl>
                                        <p:attrNameLst>
                                          <p:attrName>style.visibility</p:attrName>
                                        </p:attrNameLst>
                                      </p:cBhvr>
                                      <p:to>
                                        <p:strVal val="visible"/>
                                      </p:to>
                                    </p:set>
                                    <p:animEffect filter="wipe(left)" transition="in">
                                      <p:cBhvr>
                                        <p:cTn id="34" dur="500"/>
                                        <p:tgtEl>
                                          <p:spTgt spid="441"/>
                                        </p:tgtEl>
                                      </p:cBhvr>
                                    </p:animEffect>
                                  </p:childTnLst>
                                </p:cTn>
                              </p:par>
                            </p:childTnLst>
                          </p:cTn>
                        </p:par>
                        <p:par>
                          <p:cTn id="35" fill="hold">
                            <p:stCondLst>
                              <p:cond delay="2250"/>
                            </p:stCondLst>
                            <p:childTnLst>
                              <p:par>
                                <p:cTn id="36" nodeType="afterEffect" presetClass="entr" presetSubtype="0" presetID="10" grpId="8" fill="hold">
                                  <p:stCondLst>
                                    <p:cond delay="500"/>
                                  </p:stCondLst>
                                  <p:iterate type="el" backwards="0">
                                    <p:tmAbs val="0"/>
                                  </p:iterate>
                                  <p:childTnLst>
                                    <p:set>
                                      <p:cBhvr>
                                        <p:cTn id="37" fill="hold"/>
                                        <p:tgtEl>
                                          <p:spTgt spid="457"/>
                                        </p:tgtEl>
                                        <p:attrNameLst>
                                          <p:attrName>style.visibility</p:attrName>
                                        </p:attrNameLst>
                                      </p:cBhvr>
                                      <p:to>
                                        <p:strVal val="visible"/>
                                      </p:to>
                                    </p:set>
                                    <p:animEffect filter="fade" transition="in">
                                      <p:cBhvr>
                                        <p:cTn id="38" dur="500"/>
                                        <p:tgtEl>
                                          <p:spTgt spid="457"/>
                                        </p:tgtEl>
                                      </p:cBhvr>
                                    </p:animEffect>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8" presetID="2" grpId="9" fill="hold">
                                  <p:stCondLst>
                                    <p:cond delay="0"/>
                                  </p:stCondLst>
                                  <p:iterate type="el" backwards="0">
                                    <p:tmAbs val="0"/>
                                  </p:iterate>
                                  <p:childTnLst>
                                    <p:set>
                                      <p:cBhvr>
                                        <p:cTn id="42" fill="hold"/>
                                        <p:tgtEl>
                                          <p:spTgt spid="456"/>
                                        </p:tgtEl>
                                        <p:attrNameLst>
                                          <p:attrName>style.visibility</p:attrName>
                                        </p:attrNameLst>
                                      </p:cBhvr>
                                      <p:to>
                                        <p:strVal val="visible"/>
                                      </p:to>
                                    </p:set>
                                    <p:anim calcmode="lin" valueType="num">
                                      <p:cBhvr>
                                        <p:cTn id="43" dur="500" fill="hold"/>
                                        <p:tgtEl>
                                          <p:spTgt spid="456"/>
                                        </p:tgtEl>
                                        <p:attrNameLst>
                                          <p:attrName>ppt_x</p:attrName>
                                        </p:attrNameLst>
                                      </p:cBhvr>
                                      <p:tavLst>
                                        <p:tav tm="0">
                                          <p:val>
                                            <p:strVal val="0-#ppt_w/2"/>
                                          </p:val>
                                        </p:tav>
                                        <p:tav tm="100000">
                                          <p:val>
                                            <p:strVal val="#ppt_x"/>
                                          </p:val>
                                        </p:tav>
                                      </p:tavLst>
                                    </p:anim>
                                    <p:anim calcmode="lin" valueType="num">
                                      <p:cBhvr>
                                        <p:cTn id="44" dur="500" fill="hold"/>
                                        <p:tgtEl>
                                          <p:spTgt spid="4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 grpId="4"/>
      <p:bldP build="whole" bldLvl="1" animBg="1" rev="0" advAuto="0" spid="457" grpId="8"/>
      <p:bldP build="whole" bldLvl="1" animBg="1" rev="0" advAuto="0" spid="456" grpId="9"/>
      <p:bldP build="whole" bldLvl="1" animBg="1" rev="0" advAuto="0" spid="441" grpId="7"/>
      <p:bldP build="whole" bldLvl="1" animBg="1" rev="0" advAuto="0" spid="467" grpId="6"/>
      <p:bldP build="whole" bldLvl="1" animBg="1" rev="0" advAuto="0" spid="442" grpId="2"/>
      <p:bldP build="whole" bldLvl="1" animBg="1" rev="0" advAuto="0" spid="462" grpId="5"/>
      <p:bldP build="whole" bldLvl="1" animBg="1" rev="0" advAuto="0" spid="464" grpId="1"/>
      <p:bldP build="whole" bldLvl="1" animBg="1" rev="0" advAuto="0" spid="461" grpId="3"/>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